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745" r:id="rId2"/>
    <p:sldId id="352" r:id="rId3"/>
    <p:sldId id="355" r:id="rId4"/>
    <p:sldId id="354" r:id="rId5"/>
    <p:sldId id="356" r:id="rId6"/>
    <p:sldId id="280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3" r:id="rId18"/>
    <p:sldId id="281" r:id="rId19"/>
    <p:sldId id="284" r:id="rId20"/>
    <p:sldId id="285" r:id="rId21"/>
    <p:sldId id="302" r:id="rId22"/>
    <p:sldId id="286" r:id="rId23"/>
    <p:sldId id="287" r:id="rId24"/>
    <p:sldId id="288" r:id="rId25"/>
    <p:sldId id="289" r:id="rId26"/>
    <p:sldId id="294" r:id="rId27"/>
    <p:sldId id="295" r:id="rId28"/>
    <p:sldId id="296" r:id="rId29"/>
    <p:sldId id="297" r:id="rId30"/>
    <p:sldId id="298" r:id="rId31"/>
    <p:sldId id="300" r:id="rId32"/>
    <p:sldId id="342" r:id="rId33"/>
    <p:sldId id="743" r:id="rId34"/>
    <p:sldId id="744" r:id="rId35"/>
    <p:sldId id="259" r:id="rId36"/>
    <p:sldId id="260" r:id="rId37"/>
    <p:sldId id="261" r:id="rId38"/>
    <p:sldId id="262" r:id="rId39"/>
    <p:sldId id="263" r:id="rId40"/>
    <p:sldId id="264" r:id="rId41"/>
    <p:sldId id="344" r:id="rId42"/>
    <p:sldId id="345" r:id="rId43"/>
    <p:sldId id="346" r:id="rId44"/>
    <p:sldId id="347" r:id="rId45"/>
    <p:sldId id="348" r:id="rId46"/>
    <p:sldId id="343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49" r:id="rId57"/>
    <p:sldId id="351" r:id="rId58"/>
    <p:sldId id="312" r:id="rId59"/>
    <p:sldId id="313" r:id="rId60"/>
    <p:sldId id="314" r:id="rId61"/>
    <p:sldId id="315" r:id="rId62"/>
    <p:sldId id="350" r:id="rId63"/>
    <p:sldId id="316" r:id="rId64"/>
    <p:sldId id="317" r:id="rId65"/>
    <p:sldId id="318" r:id="rId66"/>
    <p:sldId id="334" r:id="rId67"/>
    <p:sldId id="333" r:id="rId68"/>
    <p:sldId id="319" r:id="rId69"/>
    <p:sldId id="364" r:id="rId70"/>
    <p:sldId id="365" r:id="rId71"/>
    <p:sldId id="366" r:id="rId72"/>
    <p:sldId id="367" r:id="rId73"/>
    <p:sldId id="368" r:id="rId74"/>
    <p:sldId id="369" r:id="rId75"/>
    <p:sldId id="370" r:id="rId76"/>
    <p:sldId id="320" r:id="rId77"/>
    <p:sldId id="321" r:id="rId78"/>
    <p:sldId id="322" r:id="rId79"/>
    <p:sldId id="37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17"/>
    <p:restoredTop sz="91404"/>
  </p:normalViewPr>
  <p:slideViewPr>
    <p:cSldViewPr snapToGrid="0" snapToObjects="1">
      <p:cViewPr varScale="1">
        <p:scale>
          <a:sx n="143" d="100"/>
          <a:sy n="143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7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7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08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51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34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3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understand the genetic changes in this keystone species that was decimated by SSWD. we looked at 3 lines of evidence.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FF570-909E-E54E-BE76-DA5ABBCA10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9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FF570-909E-E54E-BE76-DA5ABBCA10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41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06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6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1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111/mec.16887" TargetMode="External"/><Relationship Id="rId2" Type="http://schemas.openxmlformats.org/officeDocument/2006/relationships/hyperlink" Target="https://onlinelibrary.wiley.com/doi/10.1111/jbi.1452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ademic.oup.com/icesjms/advance-article/doi/10.1093/icesjms/fsad012/7058011" TargetMode="External"/><Relationship Id="rId4" Type="http://schemas.openxmlformats.org/officeDocument/2006/relationships/hyperlink" Target="https://onlinelibrary.wiley.com/doi/10.1111/mec.16871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2.png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790ED-5737-B404-A5AE-B6187FCB4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apologize, but I need to move class to 12pm to 2pm for next week April 12 as well.</a:t>
            </a:r>
          </a:p>
          <a:p>
            <a:endParaRPr lang="en-US" dirty="0"/>
          </a:p>
          <a:p>
            <a:r>
              <a:rPr lang="en-US" dirty="0"/>
              <a:t>We need to choose a final project for class</a:t>
            </a:r>
          </a:p>
          <a:p>
            <a:pPr lvl="1"/>
            <a:r>
              <a:rPr lang="en-US" dirty="0"/>
              <a:t>Individual Projects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Collaborative Project</a:t>
            </a:r>
          </a:p>
          <a:p>
            <a:pPr lvl="2"/>
            <a:r>
              <a:rPr lang="en-US" dirty="0">
                <a:hlinkClick r:id="rId2"/>
              </a:rPr>
              <a:t>https://onlinelibrary.wiley.com/doi/10.1111/jbi.14523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https://onlinelibrary.wiley.com/doi/10.1111/mec.16887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https://onlinelibrary.wiley.com/doi/10.1111/mec.16871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https://academic.oup.com/icesjms/advance-article/doi/10.1093/icesjms/fsad012/7058011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91D7AF-AAD2-D437-EBE2-074493A1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logistics</a:t>
            </a:r>
          </a:p>
        </p:txBody>
      </p:sp>
    </p:spTree>
    <p:extLst>
      <p:ext uri="{BB962C8B-B14F-4D97-AF65-F5344CB8AC3E}">
        <p14:creationId xmlns:p14="http://schemas.microsoft.com/office/powerpoint/2010/main" val="220144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Enzymes 1 and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Digested DNA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/>
              <a:t>Reduced Genome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Barcoding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42671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RAD: what is it good for?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Sex-biased dispersal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/>
              <a:t>One sex exhibits philopatry (side fidelity)</a:t>
            </a:r>
          </a:p>
          <a:p>
            <a:pPr lvl="1"/>
            <a:r>
              <a:rPr lang="en-US" dirty="0"/>
              <a:t>Typically males monogamous species</a:t>
            </a:r>
          </a:p>
          <a:p>
            <a:pPr lvl="1"/>
            <a:r>
              <a:rPr lang="en-US" dirty="0"/>
              <a:t>Typically females in polygamous species</a:t>
            </a:r>
          </a:p>
          <a:p>
            <a:r>
              <a:rPr lang="en-US" dirty="0"/>
              <a:t>While the other sex is dispersive</a:t>
            </a:r>
          </a:p>
          <a:p>
            <a:endParaRPr lang="en-US" dirty="0"/>
          </a:p>
          <a:p>
            <a:r>
              <a:rPr lang="en-US" dirty="0"/>
              <a:t>Conflicting forces acting on the genome</a:t>
            </a:r>
          </a:p>
          <a:p>
            <a:pPr lvl="1"/>
            <a:r>
              <a:rPr lang="en-US" dirty="0"/>
              <a:t>Dispersive sex is homogenizing much of the genome</a:t>
            </a:r>
          </a:p>
          <a:p>
            <a:pPr lvl="2"/>
            <a:r>
              <a:rPr lang="en-US" dirty="0"/>
              <a:t>bi-parentally inherited parts of the genome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822521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4206" y="3964301"/>
            <a:ext cx="122729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1. Changes in allele frequency between pre- and post-SSWD adults.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206" y="4518299"/>
            <a:ext cx="11568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2. Geographic concordance among allele frequency shifts in adults.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206" y="5056964"/>
            <a:ext cx="11568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3. Similar change in post-SSWD adults and new recruits.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4401" y="3178950"/>
            <a:ext cx="11943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3 lines of evidence for natural selection during SSWD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26" y="160727"/>
            <a:ext cx="9497336" cy="2502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8994419" y="23079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4154606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7107241" y="2244007"/>
            <a:ext cx="3621020" cy="4425952"/>
          </a:xfrm>
          <a:prstGeom prst="ellipse">
            <a:avLst/>
          </a:prstGeom>
          <a:solidFill>
            <a:srgbClr val="69919E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15770" y="2244007"/>
            <a:ext cx="3621020" cy="4425952"/>
          </a:xfrm>
          <a:prstGeom prst="ellipse">
            <a:avLst/>
          </a:prstGeom>
          <a:solidFill>
            <a:srgbClr val="C5637E"/>
          </a:solidFill>
          <a:ln>
            <a:solidFill>
              <a:srgbClr val="963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04" y="422990"/>
            <a:ext cx="122729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1. Changes in allele frequency between pre- and post-SSWD adults.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34987" y="1792699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Post-SSWD Adults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4284" y="1792699"/>
            <a:ext cx="332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Pre-SSWD Adults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742" y="2882614"/>
            <a:ext cx="1238262" cy="1285543"/>
          </a:xfrm>
          <a:prstGeom prst="rect">
            <a:avLst/>
          </a:prstGeom>
        </p:spPr>
      </p:pic>
      <p:pic>
        <p:nvPicPr>
          <p:cNvPr id="10" name="Picture 9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257" y="3728643"/>
            <a:ext cx="1238262" cy="1285543"/>
          </a:xfrm>
          <a:prstGeom prst="rect">
            <a:avLst/>
          </a:prstGeom>
        </p:spPr>
      </p:pic>
      <p:pic>
        <p:nvPicPr>
          <p:cNvPr id="11" name="Picture 10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01" y="5354436"/>
            <a:ext cx="1238262" cy="1285543"/>
          </a:xfrm>
          <a:prstGeom prst="rect">
            <a:avLst/>
          </a:prstGeom>
        </p:spPr>
      </p:pic>
      <p:pic>
        <p:nvPicPr>
          <p:cNvPr id="12" name="Picture 11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947" y="4050028"/>
            <a:ext cx="1238262" cy="1285543"/>
          </a:xfrm>
          <a:prstGeom prst="rect">
            <a:avLst/>
          </a:prstGeom>
        </p:spPr>
      </p:pic>
      <p:pic>
        <p:nvPicPr>
          <p:cNvPr id="13" name="Picture 12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866" y="2543227"/>
            <a:ext cx="1238262" cy="1285543"/>
          </a:xfrm>
          <a:prstGeom prst="rect">
            <a:avLst/>
          </a:prstGeom>
        </p:spPr>
      </p:pic>
      <p:pic>
        <p:nvPicPr>
          <p:cNvPr id="14" name="Picture 13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485" y="3085871"/>
            <a:ext cx="1238262" cy="1285543"/>
          </a:xfrm>
          <a:prstGeom prst="rect">
            <a:avLst/>
          </a:prstGeom>
        </p:spPr>
      </p:pic>
      <p:pic>
        <p:nvPicPr>
          <p:cNvPr id="15" name="Picture 14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798" y="4841321"/>
            <a:ext cx="1238262" cy="1285543"/>
          </a:xfrm>
          <a:prstGeom prst="rect">
            <a:avLst/>
          </a:prstGeom>
        </p:spPr>
      </p:pic>
      <p:pic>
        <p:nvPicPr>
          <p:cNvPr id="16" name="Picture 15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7736" y="4787741"/>
            <a:ext cx="1238262" cy="1285543"/>
          </a:xfrm>
          <a:prstGeom prst="rect">
            <a:avLst/>
          </a:prstGeom>
        </p:spPr>
      </p:pic>
      <p:pic>
        <p:nvPicPr>
          <p:cNvPr id="17" name="Picture 16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894" y="2687983"/>
            <a:ext cx="1238262" cy="1285543"/>
          </a:xfrm>
          <a:prstGeom prst="rect">
            <a:avLst/>
          </a:prstGeom>
        </p:spPr>
      </p:pic>
      <p:pic>
        <p:nvPicPr>
          <p:cNvPr id="18" name="Picture 17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409" y="3534012"/>
            <a:ext cx="1238262" cy="1285543"/>
          </a:xfrm>
          <a:prstGeom prst="rect">
            <a:avLst/>
          </a:prstGeom>
        </p:spPr>
      </p:pic>
      <p:pic>
        <p:nvPicPr>
          <p:cNvPr id="19" name="Picture 18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353" y="5159805"/>
            <a:ext cx="1238262" cy="1285543"/>
          </a:xfrm>
          <a:prstGeom prst="rect">
            <a:avLst/>
          </a:prstGeom>
        </p:spPr>
      </p:pic>
      <p:pic>
        <p:nvPicPr>
          <p:cNvPr id="20" name="Picture 19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099" y="3855397"/>
            <a:ext cx="1238262" cy="1285543"/>
          </a:xfrm>
          <a:prstGeom prst="rect">
            <a:avLst/>
          </a:prstGeom>
        </p:spPr>
      </p:pic>
      <p:pic>
        <p:nvPicPr>
          <p:cNvPr id="21" name="Picture 20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018" y="2348596"/>
            <a:ext cx="1238262" cy="1285543"/>
          </a:xfrm>
          <a:prstGeom prst="rect">
            <a:avLst/>
          </a:prstGeom>
        </p:spPr>
      </p:pic>
      <p:pic>
        <p:nvPicPr>
          <p:cNvPr id="22" name="Picture 21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8637" y="2891240"/>
            <a:ext cx="1238262" cy="1285543"/>
          </a:xfrm>
          <a:prstGeom prst="rect">
            <a:avLst/>
          </a:prstGeom>
        </p:spPr>
      </p:pic>
      <p:pic>
        <p:nvPicPr>
          <p:cNvPr id="23" name="Picture 22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950" y="4646690"/>
            <a:ext cx="1238262" cy="1285543"/>
          </a:xfrm>
          <a:prstGeom prst="rect">
            <a:avLst/>
          </a:prstGeom>
        </p:spPr>
      </p:pic>
      <p:pic>
        <p:nvPicPr>
          <p:cNvPr id="24" name="Picture 23" descr="PisasterAdult_postsurg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888" y="4593110"/>
            <a:ext cx="1238262" cy="1285543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4526669" y="3689097"/>
            <a:ext cx="3110660" cy="1470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07747" y="4108024"/>
            <a:ext cx="2460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genetic shift?</a:t>
            </a:r>
          </a:p>
        </p:txBody>
      </p:sp>
    </p:spTree>
    <p:extLst>
      <p:ext uri="{BB962C8B-B14F-4D97-AF65-F5344CB8AC3E}">
        <p14:creationId xmlns:p14="http://schemas.microsoft.com/office/powerpoint/2010/main" val="3853237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4619" y="1758060"/>
            <a:ext cx="5246555" cy="104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000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Discriminant Analysis of Principal Components (</a:t>
            </a:r>
            <a:r>
              <a:rPr lang="en-US" sz="300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DAPC)</a:t>
            </a:r>
            <a:endParaRPr lang="en-US" sz="3000" dirty="0">
              <a:solidFill>
                <a:schemeClr val="bg1"/>
              </a:solidFill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986269"/>
            <a:ext cx="5194209" cy="301498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14556" y="2988707"/>
            <a:ext cx="5581129" cy="3205261"/>
            <a:chOff x="214556" y="2988707"/>
            <a:chExt cx="5581129" cy="32052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556" y="2988707"/>
              <a:ext cx="5581129" cy="32052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79519" y="4098083"/>
              <a:ext cx="1234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Post-SSWD</a:t>
              </a:r>
            </a:p>
            <a:p>
              <a:pPr algn="ctr"/>
              <a:r>
                <a:rPr lang="en-US" b="1" dirty="0"/>
                <a:t>Adults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89588" y="4098082"/>
              <a:ext cx="11455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Pre-SSWD</a:t>
              </a:r>
            </a:p>
            <a:p>
              <a:pPr algn="ctr"/>
              <a:r>
                <a:rPr lang="en-US" b="1" dirty="0"/>
                <a:t>Adults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3904" y="422990"/>
            <a:ext cx="122729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1. Changes in allele frequency between pre- and post-SSWD adults.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0" y="1739765"/>
            <a:ext cx="5633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000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BayeScan analysis = 3 significant outlier loci (FDR 0.1)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2320" y="6473412"/>
            <a:ext cx="308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Schiebelhut et al. (2018)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PNAS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3361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0137252" y="1792698"/>
            <a:ext cx="2021411" cy="4724339"/>
            <a:chOff x="685806" y="1066800"/>
            <a:chExt cx="1977230" cy="4621080"/>
          </a:xfrm>
        </p:grpSpPr>
        <p:grpSp>
          <p:nvGrpSpPr>
            <p:cNvPr id="7" name="Group 6"/>
            <p:cNvGrpSpPr/>
            <p:nvPr/>
          </p:nvGrpSpPr>
          <p:grpSpPr>
            <a:xfrm>
              <a:off x="685806" y="1066800"/>
              <a:ext cx="1977230" cy="4621080"/>
              <a:chOff x="685806" y="1066800"/>
              <a:chExt cx="1977230" cy="4621080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838200" y="1066800"/>
                <a:ext cx="1794266" cy="4621080"/>
                <a:chOff x="1089369" y="1949549"/>
                <a:chExt cx="1746271" cy="4497471"/>
              </a:xfrm>
            </p:grpSpPr>
            <p:pic>
              <p:nvPicPr>
                <p:cNvPr id="33" name="SimpleMappr 171018_Map" descr="SimpleMappr 171018_Map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25990" y="6313670"/>
                  <a:ext cx="1009650" cy="133350"/>
                </a:xfrm>
                <a:prstGeom prst="rect">
                  <a:avLst/>
                </a:prstGeom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9369" y="1949549"/>
                  <a:ext cx="1663700" cy="4343400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685806" y="1091197"/>
                <a:ext cx="1395954" cy="4267201"/>
                <a:chOff x="6112383" y="429387"/>
                <a:chExt cx="936840" cy="2863769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6154514" y="429387"/>
                  <a:ext cx="2872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A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174087" y="552969"/>
                  <a:ext cx="2872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B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112383" y="698541"/>
                  <a:ext cx="2952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C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205651" y="806016"/>
                  <a:ext cx="177871" cy="1858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D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225228" y="970608"/>
                  <a:ext cx="2872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E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284378" y="1098632"/>
                  <a:ext cx="279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F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216602" y="1261067"/>
                  <a:ext cx="30489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G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6268349" y="1379718"/>
                  <a:ext cx="2952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H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6324116" y="1530355"/>
                  <a:ext cx="2279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I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6410206" y="1737688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J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6378642" y="1912410"/>
                  <a:ext cx="2872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K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6398648" y="2065826"/>
                  <a:ext cx="26962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L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6341436" y="2225419"/>
                  <a:ext cx="3129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M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166071" y="2607047"/>
                  <a:ext cx="2952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N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316939" y="2867672"/>
                  <a:ext cx="30489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O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6359068" y="3016157"/>
                  <a:ext cx="28725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Helvetica" charset="0"/>
                      <a:ea typeface="Helvetica" charset="0"/>
                      <a:cs typeface="Helvetica" charset="0"/>
                    </a:rPr>
                    <a:t>P</a:t>
                  </a:r>
                </a:p>
              </p:txBody>
            </p: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6265800" y="728028"/>
                  <a:ext cx="92050" cy="4295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6374437" y="1377580"/>
                  <a:ext cx="92050" cy="111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6392989" y="484803"/>
                  <a:ext cx="656234" cy="1858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i="1" dirty="0">
                      <a:latin typeface="Helvetica" charset="0"/>
                      <a:ea typeface="Helvetica" charset="0"/>
                      <a:cs typeface="Helvetica" charset="0"/>
                    </a:rPr>
                    <a:t>Point Arena</a:t>
                  </a: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1813123" y="4299321"/>
                <a:ext cx="8499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Helvetica" charset="0"/>
                    <a:ea typeface="Helvetica" charset="0"/>
                    <a:cs typeface="Helvetica" charset="0"/>
                  </a:rPr>
                  <a:t>San</a:t>
                </a:r>
              </a:p>
              <a:p>
                <a:pPr algn="ctr"/>
                <a:r>
                  <a:rPr lang="en-US" sz="1200" i="1" dirty="0">
                    <a:latin typeface="Helvetica" charset="0"/>
                    <a:ea typeface="Helvetica" charset="0"/>
                    <a:cs typeface="Helvetica" charset="0"/>
                  </a:rPr>
                  <a:t>Francisco</a:t>
                </a:r>
              </a:p>
              <a:p>
                <a:pPr algn="ctr"/>
                <a:r>
                  <a:rPr lang="en-US" sz="1200" i="1" dirty="0">
                    <a:latin typeface="Helvetica" charset="0"/>
                    <a:ea typeface="Helvetica" charset="0"/>
                    <a:cs typeface="Helvetica" charset="0"/>
                  </a:rPr>
                  <a:t>Bay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 flipH="1">
                <a:off x="2128559" y="4945652"/>
                <a:ext cx="109521" cy="2794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/>
            <p:cNvCxnSpPr/>
            <p:nvPr/>
          </p:nvCxnSpPr>
          <p:spPr>
            <a:xfrm flipV="1">
              <a:off x="2204383" y="1230660"/>
              <a:ext cx="143585" cy="1585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277126" y="1066800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latin typeface="Helvetica" charset="0"/>
                  <a:ea typeface="Helvetica" charset="0"/>
                  <a:cs typeface="Helvetica" charset="0"/>
                </a:rPr>
                <a:t>N</a:t>
              </a:r>
            </a:p>
          </p:txBody>
        </p:sp>
      </p:grpSp>
      <p:sp>
        <p:nvSpPr>
          <p:cNvPr id="53" name="Oval 52"/>
          <p:cNvSpPr/>
          <p:nvPr/>
        </p:nvSpPr>
        <p:spPr>
          <a:xfrm>
            <a:off x="6087911" y="2244007"/>
            <a:ext cx="3621020" cy="4425952"/>
          </a:xfrm>
          <a:prstGeom prst="ellipse">
            <a:avLst/>
          </a:prstGeom>
          <a:solidFill>
            <a:srgbClr val="69919E"/>
          </a:solidFill>
          <a:ln>
            <a:solidFill>
              <a:srgbClr val="00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15770" y="2244007"/>
            <a:ext cx="3621020" cy="4425952"/>
          </a:xfrm>
          <a:prstGeom prst="ellipse">
            <a:avLst/>
          </a:prstGeom>
          <a:solidFill>
            <a:srgbClr val="C5637E"/>
          </a:solidFill>
          <a:ln>
            <a:solidFill>
              <a:srgbClr val="9637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515657" y="1792699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Post-SSWD Adults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684284" y="1792699"/>
            <a:ext cx="332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Pre-SSWD Adults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7" name="Picture 56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742" y="2882614"/>
            <a:ext cx="1238262" cy="1285543"/>
          </a:xfrm>
          <a:prstGeom prst="rect">
            <a:avLst/>
          </a:prstGeom>
        </p:spPr>
      </p:pic>
      <p:pic>
        <p:nvPicPr>
          <p:cNvPr id="58" name="Picture 57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257" y="3728643"/>
            <a:ext cx="1238262" cy="1285543"/>
          </a:xfrm>
          <a:prstGeom prst="rect">
            <a:avLst/>
          </a:prstGeom>
        </p:spPr>
      </p:pic>
      <p:pic>
        <p:nvPicPr>
          <p:cNvPr id="59" name="Picture 58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201" y="5354436"/>
            <a:ext cx="1238262" cy="1285543"/>
          </a:xfrm>
          <a:prstGeom prst="rect">
            <a:avLst/>
          </a:prstGeom>
        </p:spPr>
      </p:pic>
      <p:pic>
        <p:nvPicPr>
          <p:cNvPr id="60" name="Picture 59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947" y="4050028"/>
            <a:ext cx="1238262" cy="1285543"/>
          </a:xfrm>
          <a:prstGeom prst="rect">
            <a:avLst/>
          </a:prstGeom>
        </p:spPr>
      </p:pic>
      <p:pic>
        <p:nvPicPr>
          <p:cNvPr id="61" name="Picture 60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866" y="2543227"/>
            <a:ext cx="1238262" cy="1285543"/>
          </a:xfrm>
          <a:prstGeom prst="rect">
            <a:avLst/>
          </a:prstGeom>
        </p:spPr>
      </p:pic>
      <p:pic>
        <p:nvPicPr>
          <p:cNvPr id="62" name="Picture 61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485" y="3085871"/>
            <a:ext cx="1238262" cy="1285543"/>
          </a:xfrm>
          <a:prstGeom prst="rect">
            <a:avLst/>
          </a:prstGeom>
        </p:spPr>
      </p:pic>
      <p:pic>
        <p:nvPicPr>
          <p:cNvPr id="63" name="Picture 62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798" y="4841321"/>
            <a:ext cx="1238262" cy="1285543"/>
          </a:xfrm>
          <a:prstGeom prst="rect">
            <a:avLst/>
          </a:prstGeom>
        </p:spPr>
      </p:pic>
      <p:pic>
        <p:nvPicPr>
          <p:cNvPr id="64" name="Picture 63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7736" y="4787741"/>
            <a:ext cx="1238262" cy="1285543"/>
          </a:xfrm>
          <a:prstGeom prst="rect">
            <a:avLst/>
          </a:prstGeom>
        </p:spPr>
      </p:pic>
      <p:pic>
        <p:nvPicPr>
          <p:cNvPr id="65" name="Picture 64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564" y="2687983"/>
            <a:ext cx="1238262" cy="1285543"/>
          </a:xfrm>
          <a:prstGeom prst="rect">
            <a:avLst/>
          </a:prstGeom>
        </p:spPr>
      </p:pic>
      <p:pic>
        <p:nvPicPr>
          <p:cNvPr id="66" name="Picture 65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079" y="3534012"/>
            <a:ext cx="1238262" cy="1285543"/>
          </a:xfrm>
          <a:prstGeom prst="rect">
            <a:avLst/>
          </a:prstGeom>
        </p:spPr>
      </p:pic>
      <p:pic>
        <p:nvPicPr>
          <p:cNvPr id="67" name="Picture 66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023" y="5159805"/>
            <a:ext cx="1238262" cy="1285543"/>
          </a:xfrm>
          <a:prstGeom prst="rect">
            <a:avLst/>
          </a:prstGeom>
        </p:spPr>
      </p:pic>
      <p:pic>
        <p:nvPicPr>
          <p:cNvPr id="68" name="Picture 67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769" y="3855397"/>
            <a:ext cx="1238262" cy="1285543"/>
          </a:xfrm>
          <a:prstGeom prst="rect">
            <a:avLst/>
          </a:prstGeom>
        </p:spPr>
      </p:pic>
      <p:pic>
        <p:nvPicPr>
          <p:cNvPr id="69" name="Picture 68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688" y="2348596"/>
            <a:ext cx="1238262" cy="1285543"/>
          </a:xfrm>
          <a:prstGeom prst="rect">
            <a:avLst/>
          </a:prstGeom>
        </p:spPr>
      </p:pic>
      <p:pic>
        <p:nvPicPr>
          <p:cNvPr id="70" name="Picture 69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307" y="2891240"/>
            <a:ext cx="1238262" cy="1285543"/>
          </a:xfrm>
          <a:prstGeom prst="rect">
            <a:avLst/>
          </a:prstGeom>
        </p:spPr>
      </p:pic>
      <p:pic>
        <p:nvPicPr>
          <p:cNvPr id="71" name="Picture 70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620" y="4646690"/>
            <a:ext cx="1238262" cy="1285543"/>
          </a:xfrm>
          <a:prstGeom prst="rect">
            <a:avLst/>
          </a:prstGeom>
        </p:spPr>
      </p:pic>
      <p:pic>
        <p:nvPicPr>
          <p:cNvPr id="72" name="Picture 71" descr="PisasterAdult_postsurgic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558" y="4593110"/>
            <a:ext cx="1238262" cy="1285543"/>
          </a:xfrm>
          <a:prstGeom prst="rect">
            <a:avLst/>
          </a:prstGeom>
        </p:spPr>
      </p:pic>
      <p:sp>
        <p:nvSpPr>
          <p:cNvPr id="73" name="Right Arrow 72"/>
          <p:cNvSpPr/>
          <p:nvPr/>
        </p:nvSpPr>
        <p:spPr>
          <a:xfrm>
            <a:off x="4196887" y="3629137"/>
            <a:ext cx="2567976" cy="1470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183095" y="4063054"/>
            <a:ext cx="2460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genetic shift?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904" y="417090"/>
            <a:ext cx="11568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2. Geographic concordance among allele frequency shifts in adults.</a:t>
            </a:r>
          </a:p>
        </p:txBody>
      </p:sp>
    </p:spTree>
    <p:extLst>
      <p:ext uri="{BB962C8B-B14F-4D97-AF65-F5344CB8AC3E}">
        <p14:creationId xmlns:p14="http://schemas.microsoft.com/office/powerpoint/2010/main" val="1704768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3904" y="417090"/>
            <a:ext cx="11568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2. Geographic concordance among allele frequency shifts in adults.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300" y="1582977"/>
            <a:ext cx="3133364" cy="4488626"/>
          </a:xfrm>
          <a:prstGeom prst="rect">
            <a:avLst/>
          </a:prstGeom>
        </p:spPr>
      </p:pic>
      <p:sp>
        <p:nvSpPr>
          <p:cNvPr id="51" name="Left Brace 50"/>
          <p:cNvSpPr/>
          <p:nvPr/>
        </p:nvSpPr>
        <p:spPr>
          <a:xfrm>
            <a:off x="8694295" y="1550711"/>
            <a:ext cx="524392" cy="4553157"/>
          </a:xfrm>
          <a:prstGeom prst="leftBrace">
            <a:avLst>
              <a:gd name="adj1" fmla="val 39497"/>
              <a:gd name="adj2" fmla="val 27283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142320" y="6473412"/>
            <a:ext cx="308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Schiebelhut et al. (2018)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PNAS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22868" y="2180821"/>
            <a:ext cx="5036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Are there similar genetic shifts in adults across locations?</a:t>
            </a:r>
          </a:p>
        </p:txBody>
      </p:sp>
    </p:spTree>
    <p:extLst>
      <p:ext uri="{BB962C8B-B14F-4D97-AF65-F5344CB8AC3E}">
        <p14:creationId xmlns:p14="http://schemas.microsoft.com/office/powerpoint/2010/main" val="463557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716" y="1521484"/>
            <a:ext cx="6442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000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For the top 3 loci, most locations saw a shift in the same direction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84743" y="2663535"/>
            <a:ext cx="6388753" cy="3584934"/>
            <a:chOff x="4059392" y="3136041"/>
            <a:chExt cx="6388753" cy="3584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9392" y="3136041"/>
              <a:ext cx="6388753" cy="328888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547121" y="6443976"/>
              <a:ext cx="13001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p-value = 0.01664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69591" y="6443976"/>
              <a:ext cx="13001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p-value = 0.00434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92060" y="6424926"/>
              <a:ext cx="13001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p-value = 0.00151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3904" y="417090"/>
            <a:ext cx="11568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2. Geographic concordance among allele frequency shifts in adults.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300" y="1582977"/>
            <a:ext cx="3133364" cy="44886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574105" y="6411059"/>
            <a:ext cx="224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American Typewriter" charset="0"/>
                <a:cs typeface="American Typewriter" charset="0"/>
              </a:rPr>
              <a:t>* indicates exceptions</a:t>
            </a:r>
          </a:p>
        </p:txBody>
      </p:sp>
      <p:sp>
        <p:nvSpPr>
          <p:cNvPr id="51" name="Left Brace 50"/>
          <p:cNvSpPr/>
          <p:nvPr/>
        </p:nvSpPr>
        <p:spPr>
          <a:xfrm>
            <a:off x="8694295" y="1550711"/>
            <a:ext cx="524392" cy="4553157"/>
          </a:xfrm>
          <a:prstGeom prst="leftBrace">
            <a:avLst>
              <a:gd name="adj1" fmla="val 39497"/>
              <a:gd name="adj2" fmla="val 27283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438999" y="2343629"/>
            <a:ext cx="2364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ea typeface="American Typewriter" charset="0"/>
                <a:cs typeface="American Typewriter" charset="0"/>
              </a:rPr>
              <a:t>Similar change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42320" y="6473412"/>
            <a:ext cx="308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Schiebelhut et al. (2018)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PNAS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135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515" y="4220908"/>
            <a:ext cx="2011212" cy="259485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109" y="1668284"/>
            <a:ext cx="2026986" cy="260274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3458" y="1715630"/>
            <a:ext cx="2019099" cy="2657955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4461320" y="2279892"/>
            <a:ext cx="3110660" cy="1470708"/>
            <a:chOff x="4526669" y="3689097"/>
            <a:chExt cx="3110660" cy="1470708"/>
          </a:xfrm>
        </p:grpSpPr>
        <p:sp>
          <p:nvSpPr>
            <p:cNvPr id="60" name="Right Arrow 59"/>
            <p:cNvSpPr/>
            <p:nvPr/>
          </p:nvSpPr>
          <p:spPr>
            <a:xfrm>
              <a:off x="4526669" y="3689097"/>
              <a:ext cx="3110660" cy="14707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707747" y="4108024"/>
              <a:ext cx="22700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genetic shift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 rot="1316097">
            <a:off x="4196609" y="3721186"/>
            <a:ext cx="3110660" cy="1470708"/>
            <a:chOff x="4526669" y="3689097"/>
            <a:chExt cx="3110660" cy="1470708"/>
          </a:xfrm>
        </p:grpSpPr>
        <p:sp>
          <p:nvSpPr>
            <p:cNvPr id="26" name="Right Arrow 25"/>
            <p:cNvSpPr/>
            <p:nvPr/>
          </p:nvSpPr>
          <p:spPr>
            <a:xfrm>
              <a:off x="4526669" y="3689097"/>
              <a:ext cx="3110660" cy="14707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07747" y="4108024"/>
              <a:ext cx="2460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genetic shift?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337178" y="3399328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=?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3904" y="426172"/>
            <a:ext cx="11568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3. Similar change in post-SSWD adults and new recruits.</a:t>
            </a:r>
          </a:p>
        </p:txBody>
      </p:sp>
    </p:spTree>
    <p:extLst>
      <p:ext uri="{BB962C8B-B14F-4D97-AF65-F5344CB8AC3E}">
        <p14:creationId xmlns:p14="http://schemas.microsoft.com/office/powerpoint/2010/main" val="58624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4955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86"/>
          <a:stretch/>
        </p:blipFill>
        <p:spPr>
          <a:xfrm>
            <a:off x="0" y="3031214"/>
            <a:ext cx="12261082" cy="28171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3908" y="980170"/>
            <a:ext cx="4609059" cy="2439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904" y="243292"/>
            <a:ext cx="11568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a typeface="American Typewriter" charset="0"/>
                <a:cs typeface="American Typewriter" charset="0"/>
              </a:rPr>
              <a:t>3. Similar change in post-SSWD adults and new recruits.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2320" y="6473412"/>
            <a:ext cx="308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Schiebelhut et al. (2018)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PNAS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0885" y="5513301"/>
            <a:ext cx="373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Top 100 discriminant loci from DAPC</a:t>
            </a:r>
          </a:p>
        </p:txBody>
      </p:sp>
    </p:spTree>
    <p:extLst>
      <p:ext uri="{BB962C8B-B14F-4D97-AF65-F5344CB8AC3E}">
        <p14:creationId xmlns:p14="http://schemas.microsoft.com/office/powerpoint/2010/main" val="53641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Breaking RAD:</a:t>
            </a:r>
            <a:br>
              <a:rPr lang="en-US" sz="6600" dirty="0"/>
            </a:br>
            <a:r>
              <a:rPr lang="en-US" sz="3500" dirty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29F3B-7896-D740-8CB7-7D196735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by linkage and enzyme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Adaptive locus will be missed by RADseq Analysis!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/>
              <a:t>Size of linkage blocks </a:t>
            </a:r>
            <a:r>
              <a:rPr lang="en-US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Lowry et al. 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McKinney et al. 2016</a:t>
            </a: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limitations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35652" y="1731362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Linkage block size should inform experimental design</a:t>
            </a:r>
          </a:p>
          <a:p>
            <a:endParaRPr lang="en-US" sz="4400" dirty="0"/>
          </a:p>
          <a:p>
            <a:r>
              <a:rPr lang="en-US" sz="4400" dirty="0"/>
              <a:t>For surveying neutral AND adaptive variation in non-model organisms, it’s hard to beat RADseq.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RAD broken?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For now...</a:t>
            </a: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4B78F-C5C0-704A-BB9E-58F08BBF6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RAD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/>
              <a:t>Original RAD (</a:t>
            </a:r>
            <a:r>
              <a:rPr lang="en-US" sz="3200" dirty="0" err="1"/>
              <a:t>mbRAD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Miller et al. 2007 and Baird et al. 2008 </a:t>
            </a:r>
          </a:p>
          <a:p>
            <a:r>
              <a:rPr lang="en-US" sz="3200" dirty="0"/>
              <a:t>Double Digest RAD (</a:t>
            </a:r>
            <a:r>
              <a:rPr lang="en-US" sz="3200" dirty="0" err="1"/>
              <a:t>ddRAD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Peterson et al. 2012</a:t>
            </a:r>
          </a:p>
          <a:p>
            <a:r>
              <a:rPr lang="en-US" sz="3200" dirty="0"/>
              <a:t>2bRAD</a:t>
            </a:r>
          </a:p>
          <a:p>
            <a:pPr lvl="1"/>
            <a:r>
              <a:rPr lang="en-US" sz="2800" dirty="0"/>
              <a:t> </a:t>
            </a:r>
            <a:r>
              <a:rPr lang="nb-NO" sz="2800" dirty="0"/>
              <a:t>Wang et al. 2012 </a:t>
            </a:r>
          </a:p>
          <a:p>
            <a:r>
              <a:rPr lang="nb-NO" sz="3200" dirty="0" err="1"/>
              <a:t>ezRAD</a:t>
            </a:r>
            <a:endParaRPr lang="nb-NO" sz="3200" dirty="0"/>
          </a:p>
          <a:p>
            <a:pPr lvl="1"/>
            <a:r>
              <a:rPr lang="nb-NO" sz="2800" dirty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02" y="717783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94078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318528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2bRAD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/>
              <a:t>hyRAD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/>
              <a:t>RAcap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/10.1111/1755-0998.12566/abstract</a:t>
            </a:r>
          </a:p>
          <a:p>
            <a:pPr lvl="1"/>
            <a:endParaRPr lang="en-US" dirty="0"/>
          </a:p>
          <a:p>
            <a:r>
              <a:rPr lang="en-US" dirty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random shearing of the ends of fragments allows the putative identification of PCR duplicates</a:t>
            </a:r>
          </a:p>
          <a:p>
            <a:pPr lvl="1"/>
            <a:r>
              <a:rPr lang="en-US" dirty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 lab protocol is the most technically challenging and requires extra equipment like a </a:t>
            </a:r>
            <a:r>
              <a:rPr lang="en-US" dirty="0" err="1"/>
              <a:t>sonicator</a:t>
            </a:r>
            <a:endParaRPr lang="en-US" dirty="0"/>
          </a:p>
          <a:p>
            <a:pPr lvl="1"/>
            <a:r>
              <a:rPr lang="en-US" dirty="0"/>
              <a:t>There is a significant bias in </a:t>
            </a:r>
            <a:r>
              <a:rPr lang="en-US" dirty="0" err="1"/>
              <a:t>mbRAD</a:t>
            </a:r>
            <a:r>
              <a:rPr lang="en-US" dirty="0"/>
              <a:t> libraries relative to the original length of the restriction fragment.</a:t>
            </a:r>
          </a:p>
          <a:p>
            <a:pPr lvl="1"/>
            <a:r>
              <a:rPr lang="en-US" dirty="0"/>
              <a:t>Varying fragment sizes also makes </a:t>
            </a:r>
            <a:r>
              <a:rPr lang="en-US" dirty="0" err="1"/>
              <a:t>mbRAD</a:t>
            </a:r>
            <a:r>
              <a:rPr lang="en-US" dirty="0"/>
              <a:t> more susceptible to PCR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Size selection can bias the representation of alleles and loci across libraries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enzymes increases the change of allele dropout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By far the easiest and cheapest protocol</a:t>
            </a:r>
          </a:p>
          <a:p>
            <a:pPr lvl="2"/>
            <a:r>
              <a:rPr lang="en-US" dirty="0"/>
              <a:t>No special cleanups </a:t>
            </a:r>
          </a:p>
          <a:p>
            <a:pPr lvl="2"/>
            <a:r>
              <a:rPr lang="en-US" dirty="0"/>
              <a:t>No special equipment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No bias from size selection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endonucleases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Fragments are likely not </a:t>
            </a:r>
            <a:r>
              <a:rPr lang="en-US" dirty="0" err="1"/>
              <a:t>mappable</a:t>
            </a:r>
            <a:r>
              <a:rPr lang="en-US" dirty="0"/>
              <a:t> across species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of commercial library prep kits that come with support and a guarantee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Digested DNA could simply be shipped off to almost any Illumina sequence providers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with the proper commercial kit, </a:t>
            </a:r>
            <a:r>
              <a:rPr lang="en-US" dirty="0" err="1"/>
              <a:t>ezRAD</a:t>
            </a:r>
            <a:r>
              <a:rPr lang="en-US" dirty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ezRAD</a:t>
            </a:r>
            <a:r>
              <a:rPr lang="en-US" dirty="0"/>
              <a:t> sequencing reads start with the cut site and this reduced complexity can impact sequence quality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ezRAD</a:t>
            </a:r>
            <a:r>
              <a:rPr lang="en-US" dirty="0"/>
              <a:t> relies heavily on size selection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longer dependent on enzymes for sampling loci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allele dropout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sets of probes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discuss!</a:t>
            </a:r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Allele dropout</a:t>
            </a:r>
          </a:p>
          <a:p>
            <a:endParaRPr lang="en-US" sz="4000" dirty="0"/>
          </a:p>
          <a:p>
            <a:r>
              <a:rPr lang="en-US" sz="4000" dirty="0"/>
              <a:t>Restriction 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2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/>
              <a:t>Will reduce overall estimates of genetic diversity and heterozygosity</a:t>
            </a:r>
          </a:p>
          <a:p>
            <a:pPr lvl="1"/>
            <a:r>
              <a:rPr lang="en-US" dirty="0"/>
              <a:t>Simulations suggest that RADseq methods that utilizing more than one enzyme may be more sensitive to this bias than </a:t>
            </a:r>
            <a:r>
              <a:rPr lang="en-US" dirty="0" err="1"/>
              <a:t>mbRAD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Mitigated bioinformatically</a:t>
            </a:r>
          </a:p>
          <a:p>
            <a:pPr lvl="1"/>
            <a:r>
              <a:rPr lang="en-US" dirty="0"/>
              <a:t>Using a high call rate percentage</a:t>
            </a:r>
          </a:p>
          <a:p>
            <a:pPr lvl="1"/>
            <a:r>
              <a:rPr lang="en-US" dirty="0"/>
              <a:t>Removing loci that show a wide variance of depth across individuals</a:t>
            </a:r>
          </a:p>
          <a:p>
            <a:pPr lvl="1"/>
            <a:r>
              <a:rPr lang="en-US" dirty="0"/>
              <a:t>Software package </a:t>
            </a:r>
            <a:r>
              <a:rPr lang="en-US" dirty="0" err="1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/>
              <a:t>journals.plos.org</a:t>
            </a:r>
            <a:r>
              <a:rPr lang="en-US" sz="1900" dirty="0"/>
              <a:t>/</a:t>
            </a:r>
            <a:r>
              <a:rPr lang="en-US" sz="1900" dirty="0" err="1"/>
              <a:t>plosgenetics</a:t>
            </a:r>
            <a:r>
              <a:rPr lang="en-US" sz="1900" dirty="0"/>
              <a:t>/</a:t>
            </a:r>
            <a:r>
              <a:rPr lang="en-US" sz="1900" dirty="0" err="1"/>
              <a:t>article?id</a:t>
            </a:r>
            <a:r>
              <a:rPr lang="en-US" sz="1900" dirty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/>
              <a:t>Restriction fragment length bias</a:t>
            </a:r>
          </a:p>
          <a:p>
            <a:pPr lvl="1"/>
            <a:r>
              <a:rPr lang="en-US" sz="2800" dirty="0"/>
              <a:t>This happens when shorter restriction fragments are not completely </a:t>
            </a:r>
            <a:r>
              <a:rPr lang="en-US" sz="2800" dirty="0" err="1"/>
              <a:t>sonicated</a:t>
            </a:r>
            <a:r>
              <a:rPr lang="en-US" sz="2800" dirty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Mitigate by avoiding </a:t>
            </a:r>
            <a:r>
              <a:rPr lang="en-US" sz="2800" dirty="0" err="1"/>
              <a:t>mbRAD</a:t>
            </a:r>
            <a:endParaRPr lang="en-US" sz="2800" dirty="0"/>
          </a:p>
          <a:p>
            <a:pPr lvl="2"/>
            <a:r>
              <a:rPr lang="en-US" sz="2400" dirty="0"/>
              <a:t>Bias is only present in the </a:t>
            </a:r>
            <a:r>
              <a:rPr lang="en-US" sz="2400" dirty="0" err="1"/>
              <a:t>mbRAD</a:t>
            </a:r>
            <a:r>
              <a:rPr lang="en-US" sz="2400" dirty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  <a:p>
            <a:pPr lvl="3"/>
            <a:r>
              <a:rPr lang="en-US" sz="2000" dirty="0"/>
              <a:t>UMI- unique molecular identifier: a short random set of nucleotides that distinguish unique genomic reads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0124F3-B489-BC43-A142-E8172026ECB7}"/>
              </a:ext>
            </a:extLst>
          </p:cNvPr>
          <p:cNvCxnSpPr/>
          <p:nvPr/>
        </p:nvCxnSpPr>
        <p:spPr>
          <a:xfrm>
            <a:off x="5597001" y="38299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85FA47-ED34-1E45-91C8-45FDE8D68A2D}"/>
              </a:ext>
            </a:extLst>
          </p:cNvPr>
          <p:cNvCxnSpPr/>
          <p:nvPr/>
        </p:nvCxnSpPr>
        <p:spPr>
          <a:xfrm>
            <a:off x="5597001" y="39130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50C681-82F0-954E-B5F9-0C481804B400}"/>
              </a:ext>
            </a:extLst>
          </p:cNvPr>
          <p:cNvCxnSpPr/>
          <p:nvPr/>
        </p:nvCxnSpPr>
        <p:spPr>
          <a:xfrm>
            <a:off x="5597001" y="40054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DF4C59-66F5-3041-BA87-07F8DBC2E2A1}"/>
              </a:ext>
            </a:extLst>
          </p:cNvPr>
          <p:cNvCxnSpPr/>
          <p:nvPr/>
        </p:nvCxnSpPr>
        <p:spPr>
          <a:xfrm>
            <a:off x="5597001" y="40885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7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“R” is for Restriction Enzyme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3086D6-68E2-CF42-BF98-0EE3BE449250}"/>
              </a:ext>
            </a:extLst>
          </p:cNvPr>
          <p:cNvCxnSpPr/>
          <p:nvPr/>
        </p:nvCxnSpPr>
        <p:spPr>
          <a:xfrm>
            <a:off x="4599473" y="26509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3EEE7C-AA81-5249-BDF0-F08B52D75A8F}"/>
              </a:ext>
            </a:extLst>
          </p:cNvPr>
          <p:cNvCxnSpPr/>
          <p:nvPr/>
        </p:nvCxnSpPr>
        <p:spPr>
          <a:xfrm>
            <a:off x="4599473" y="27341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7038E0-C55B-DF49-AD84-5745D038404B}"/>
              </a:ext>
            </a:extLst>
          </p:cNvPr>
          <p:cNvCxnSpPr/>
          <p:nvPr/>
        </p:nvCxnSpPr>
        <p:spPr>
          <a:xfrm>
            <a:off x="4599473" y="282648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E02586-FD5A-D14A-9A4E-30727F751106}"/>
              </a:ext>
            </a:extLst>
          </p:cNvPr>
          <p:cNvCxnSpPr/>
          <p:nvPr/>
        </p:nvCxnSpPr>
        <p:spPr>
          <a:xfrm>
            <a:off x="4599473" y="29096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6724DF-CA5F-4942-BD36-28C406854C9F}"/>
              </a:ext>
            </a:extLst>
          </p:cNvPr>
          <p:cNvCxnSpPr/>
          <p:nvPr/>
        </p:nvCxnSpPr>
        <p:spPr>
          <a:xfrm>
            <a:off x="4599473" y="230137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2EC4BE-0E41-CE46-AE1E-36F3016F86CA}"/>
              </a:ext>
            </a:extLst>
          </p:cNvPr>
          <p:cNvCxnSpPr/>
          <p:nvPr/>
        </p:nvCxnSpPr>
        <p:spPr>
          <a:xfrm>
            <a:off x="4599473" y="238450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7F5D30-4FA7-5D41-AFEC-0ABBA43106BA}"/>
              </a:ext>
            </a:extLst>
          </p:cNvPr>
          <p:cNvCxnSpPr/>
          <p:nvPr/>
        </p:nvCxnSpPr>
        <p:spPr>
          <a:xfrm>
            <a:off x="4599473" y="247686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A9D70F-EDB4-8E4B-9BFE-6DACA21E7EDF}"/>
              </a:ext>
            </a:extLst>
          </p:cNvPr>
          <p:cNvCxnSpPr/>
          <p:nvPr/>
        </p:nvCxnSpPr>
        <p:spPr>
          <a:xfrm>
            <a:off x="4599473" y="255999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887253-1621-A043-8342-DEC86ED9AF9A}"/>
              </a:ext>
            </a:extLst>
          </p:cNvPr>
          <p:cNvCxnSpPr/>
          <p:nvPr/>
        </p:nvCxnSpPr>
        <p:spPr>
          <a:xfrm>
            <a:off x="4599473" y="19607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488A55-D5CB-EB44-A4B4-AA14695E78A5}"/>
              </a:ext>
            </a:extLst>
          </p:cNvPr>
          <p:cNvCxnSpPr/>
          <p:nvPr/>
        </p:nvCxnSpPr>
        <p:spPr>
          <a:xfrm>
            <a:off x="4599473" y="20438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98616C-0069-6D47-B1C2-7A43DB8E5A1A}"/>
              </a:ext>
            </a:extLst>
          </p:cNvPr>
          <p:cNvCxnSpPr/>
          <p:nvPr/>
        </p:nvCxnSpPr>
        <p:spPr>
          <a:xfrm>
            <a:off x="4599473" y="213620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D930DB-EA28-6947-90A6-64D41D8EF689}"/>
              </a:ext>
            </a:extLst>
          </p:cNvPr>
          <p:cNvCxnSpPr/>
          <p:nvPr/>
        </p:nvCxnSpPr>
        <p:spPr>
          <a:xfrm>
            <a:off x="4599473" y="221933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A9B633-DE3D-094C-A06D-47922FD612D9}"/>
              </a:ext>
            </a:extLst>
          </p:cNvPr>
          <p:cNvCxnSpPr/>
          <p:nvPr/>
        </p:nvCxnSpPr>
        <p:spPr>
          <a:xfrm>
            <a:off x="4599473" y="16098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929349-AB78-3A49-AF84-CEB0F2942E19}"/>
              </a:ext>
            </a:extLst>
          </p:cNvPr>
          <p:cNvCxnSpPr/>
          <p:nvPr/>
        </p:nvCxnSpPr>
        <p:spPr>
          <a:xfrm>
            <a:off x="4599473" y="169300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DD01D-D59B-C94F-994D-493D73E5B506}"/>
              </a:ext>
            </a:extLst>
          </p:cNvPr>
          <p:cNvCxnSpPr/>
          <p:nvPr/>
        </p:nvCxnSpPr>
        <p:spPr>
          <a:xfrm>
            <a:off x="4599473" y="178536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A0DB8-BB14-6B40-A86D-63590C2E67C2}"/>
              </a:ext>
            </a:extLst>
          </p:cNvPr>
          <p:cNvCxnSpPr/>
          <p:nvPr/>
        </p:nvCxnSpPr>
        <p:spPr>
          <a:xfrm>
            <a:off x="4599473" y="18684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ED58C4-0F36-444A-9511-9F792E14D66E}"/>
              </a:ext>
            </a:extLst>
          </p:cNvPr>
          <p:cNvCxnSpPr/>
          <p:nvPr/>
        </p:nvCxnSpPr>
        <p:spPr>
          <a:xfrm>
            <a:off x="4599473" y="12692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B9B882-6F67-0841-AF87-C382018A7755}"/>
              </a:ext>
            </a:extLst>
          </p:cNvPr>
          <p:cNvCxnSpPr/>
          <p:nvPr/>
        </p:nvCxnSpPr>
        <p:spPr>
          <a:xfrm>
            <a:off x="4599473" y="135234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1CF1EC-196B-9A49-AF17-AE304F9C7645}"/>
              </a:ext>
            </a:extLst>
          </p:cNvPr>
          <p:cNvCxnSpPr/>
          <p:nvPr/>
        </p:nvCxnSpPr>
        <p:spPr>
          <a:xfrm>
            <a:off x="4599473" y="14447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128D34-084A-7541-8025-BC44316F7835}"/>
              </a:ext>
            </a:extLst>
          </p:cNvPr>
          <p:cNvCxnSpPr/>
          <p:nvPr/>
        </p:nvCxnSpPr>
        <p:spPr>
          <a:xfrm>
            <a:off x="4599473" y="15278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A777493-D89B-8444-850B-F929AA4469A5}"/>
              </a:ext>
            </a:extLst>
          </p:cNvPr>
          <p:cNvCxnSpPr/>
          <p:nvPr/>
        </p:nvCxnSpPr>
        <p:spPr>
          <a:xfrm>
            <a:off x="5762100" y="55197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208F91-0556-E547-BBEE-90BF20EC02AB}"/>
              </a:ext>
            </a:extLst>
          </p:cNvPr>
          <p:cNvCxnSpPr/>
          <p:nvPr/>
        </p:nvCxnSpPr>
        <p:spPr>
          <a:xfrm>
            <a:off x="5762100" y="560283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23E7E2-BAC8-AF40-835F-FC0B9D8E5A11}"/>
              </a:ext>
            </a:extLst>
          </p:cNvPr>
          <p:cNvCxnSpPr/>
          <p:nvPr/>
        </p:nvCxnSpPr>
        <p:spPr>
          <a:xfrm>
            <a:off x="5762100" y="569519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60DEB1-633C-7249-BEFA-F24599578C4B}"/>
              </a:ext>
            </a:extLst>
          </p:cNvPr>
          <p:cNvCxnSpPr/>
          <p:nvPr/>
        </p:nvCxnSpPr>
        <p:spPr>
          <a:xfrm>
            <a:off x="5762100" y="57783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D1AACF3-6F12-6340-B0A2-F91076F8B193}"/>
              </a:ext>
            </a:extLst>
          </p:cNvPr>
          <p:cNvCxnSpPr/>
          <p:nvPr/>
        </p:nvCxnSpPr>
        <p:spPr>
          <a:xfrm>
            <a:off x="5762100" y="517904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18EEB2-5BB9-CC42-96E2-08D72AF1761F}"/>
              </a:ext>
            </a:extLst>
          </p:cNvPr>
          <p:cNvCxnSpPr/>
          <p:nvPr/>
        </p:nvCxnSpPr>
        <p:spPr>
          <a:xfrm>
            <a:off x="5762100" y="52621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43F59E8-1080-3D45-BBF5-AEC3B7167854}"/>
              </a:ext>
            </a:extLst>
          </p:cNvPr>
          <p:cNvCxnSpPr/>
          <p:nvPr/>
        </p:nvCxnSpPr>
        <p:spPr>
          <a:xfrm>
            <a:off x="5762100" y="53545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00FE1D-2719-BE43-929A-C53CA50BB87F}"/>
              </a:ext>
            </a:extLst>
          </p:cNvPr>
          <p:cNvCxnSpPr/>
          <p:nvPr/>
        </p:nvCxnSpPr>
        <p:spPr>
          <a:xfrm>
            <a:off x="5762100" y="54376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BBCB94-CCA3-1B4F-A909-EDE920FB3263}"/>
              </a:ext>
            </a:extLst>
          </p:cNvPr>
          <p:cNvCxnSpPr/>
          <p:nvPr/>
        </p:nvCxnSpPr>
        <p:spPr>
          <a:xfrm>
            <a:off x="5762100" y="482942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17D73-E6F9-6F48-998F-C96FC5D495A7}"/>
              </a:ext>
            </a:extLst>
          </p:cNvPr>
          <p:cNvCxnSpPr/>
          <p:nvPr/>
        </p:nvCxnSpPr>
        <p:spPr>
          <a:xfrm>
            <a:off x="5762100" y="491255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3AF74E-4060-2C41-866D-C6CB777976C1}"/>
              </a:ext>
            </a:extLst>
          </p:cNvPr>
          <p:cNvCxnSpPr/>
          <p:nvPr/>
        </p:nvCxnSpPr>
        <p:spPr>
          <a:xfrm>
            <a:off x="5762100" y="500491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692235-E2DA-7C4A-825B-464ECE285B1A}"/>
              </a:ext>
            </a:extLst>
          </p:cNvPr>
          <p:cNvCxnSpPr/>
          <p:nvPr/>
        </p:nvCxnSpPr>
        <p:spPr>
          <a:xfrm>
            <a:off x="5762100" y="508804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D5D393-B340-E848-AC1A-E03610602DB8}"/>
              </a:ext>
            </a:extLst>
          </p:cNvPr>
          <p:cNvCxnSpPr/>
          <p:nvPr/>
        </p:nvCxnSpPr>
        <p:spPr>
          <a:xfrm>
            <a:off x="5762100" y="448876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90E0AB-7F92-DC41-888F-8D4D880FA9C9}"/>
              </a:ext>
            </a:extLst>
          </p:cNvPr>
          <p:cNvCxnSpPr/>
          <p:nvPr/>
        </p:nvCxnSpPr>
        <p:spPr>
          <a:xfrm>
            <a:off x="5762100" y="457189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28DB9AF-3E87-E84E-8FB6-40854696047A}"/>
              </a:ext>
            </a:extLst>
          </p:cNvPr>
          <p:cNvCxnSpPr/>
          <p:nvPr/>
        </p:nvCxnSpPr>
        <p:spPr>
          <a:xfrm>
            <a:off x="5762100" y="466425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ACBBD54-F2D1-B345-9051-7790D8E418E8}"/>
              </a:ext>
            </a:extLst>
          </p:cNvPr>
          <p:cNvCxnSpPr/>
          <p:nvPr/>
        </p:nvCxnSpPr>
        <p:spPr>
          <a:xfrm>
            <a:off x="5762100" y="474738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D5991F-346E-EB43-AB6F-C19E171CF50E}"/>
              </a:ext>
            </a:extLst>
          </p:cNvPr>
          <p:cNvCxnSpPr/>
          <p:nvPr/>
        </p:nvCxnSpPr>
        <p:spPr>
          <a:xfrm>
            <a:off x="5762100" y="41379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74E61DD-DFB2-C042-AE13-0D8F97A01822}"/>
              </a:ext>
            </a:extLst>
          </p:cNvPr>
          <p:cNvCxnSpPr/>
          <p:nvPr/>
        </p:nvCxnSpPr>
        <p:spPr>
          <a:xfrm>
            <a:off x="5762100" y="422105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313CDF-D210-F747-A43A-17C841DB6C33}"/>
              </a:ext>
            </a:extLst>
          </p:cNvPr>
          <p:cNvCxnSpPr/>
          <p:nvPr/>
        </p:nvCxnSpPr>
        <p:spPr>
          <a:xfrm>
            <a:off x="5762100" y="4313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BDA8D1E-DBD0-1642-8446-2DAD758B3B8C}"/>
              </a:ext>
            </a:extLst>
          </p:cNvPr>
          <p:cNvCxnSpPr/>
          <p:nvPr/>
        </p:nvCxnSpPr>
        <p:spPr>
          <a:xfrm>
            <a:off x="5762100" y="439654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DCC2DC-2BD2-3348-B66F-DCA167763616}"/>
              </a:ext>
            </a:extLst>
          </p:cNvPr>
          <p:cNvCxnSpPr/>
          <p:nvPr/>
        </p:nvCxnSpPr>
        <p:spPr>
          <a:xfrm>
            <a:off x="5762100" y="388039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978056-2902-F14E-96B3-F26AB7A04F2D}"/>
              </a:ext>
            </a:extLst>
          </p:cNvPr>
          <p:cNvCxnSpPr/>
          <p:nvPr/>
        </p:nvCxnSpPr>
        <p:spPr>
          <a:xfrm>
            <a:off x="5762100" y="39727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C5AEE-4851-2440-93A8-9DE239615254}"/>
              </a:ext>
            </a:extLst>
          </p:cNvPr>
          <p:cNvCxnSpPr/>
          <p:nvPr/>
        </p:nvCxnSpPr>
        <p:spPr>
          <a:xfrm>
            <a:off x="5762100" y="405588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466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3086D6-68E2-CF42-BF98-0EE3BE449250}"/>
              </a:ext>
            </a:extLst>
          </p:cNvPr>
          <p:cNvCxnSpPr/>
          <p:nvPr/>
        </p:nvCxnSpPr>
        <p:spPr>
          <a:xfrm>
            <a:off x="4599473" y="26509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3EEE7C-AA81-5249-BDF0-F08B52D75A8F}"/>
              </a:ext>
            </a:extLst>
          </p:cNvPr>
          <p:cNvCxnSpPr/>
          <p:nvPr/>
        </p:nvCxnSpPr>
        <p:spPr>
          <a:xfrm>
            <a:off x="4599473" y="27341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7038E0-C55B-DF49-AD84-5745D038404B}"/>
              </a:ext>
            </a:extLst>
          </p:cNvPr>
          <p:cNvCxnSpPr/>
          <p:nvPr/>
        </p:nvCxnSpPr>
        <p:spPr>
          <a:xfrm>
            <a:off x="4599473" y="282648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E02586-FD5A-D14A-9A4E-30727F751106}"/>
              </a:ext>
            </a:extLst>
          </p:cNvPr>
          <p:cNvCxnSpPr/>
          <p:nvPr/>
        </p:nvCxnSpPr>
        <p:spPr>
          <a:xfrm>
            <a:off x="4599473" y="29096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6724DF-CA5F-4942-BD36-28C406854C9F}"/>
              </a:ext>
            </a:extLst>
          </p:cNvPr>
          <p:cNvCxnSpPr/>
          <p:nvPr/>
        </p:nvCxnSpPr>
        <p:spPr>
          <a:xfrm>
            <a:off x="4599473" y="230137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2EC4BE-0E41-CE46-AE1E-36F3016F86CA}"/>
              </a:ext>
            </a:extLst>
          </p:cNvPr>
          <p:cNvCxnSpPr/>
          <p:nvPr/>
        </p:nvCxnSpPr>
        <p:spPr>
          <a:xfrm>
            <a:off x="4599473" y="238450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7F5D30-4FA7-5D41-AFEC-0ABBA43106BA}"/>
              </a:ext>
            </a:extLst>
          </p:cNvPr>
          <p:cNvCxnSpPr/>
          <p:nvPr/>
        </p:nvCxnSpPr>
        <p:spPr>
          <a:xfrm>
            <a:off x="4599473" y="247686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A9D70F-EDB4-8E4B-9BFE-6DACA21E7EDF}"/>
              </a:ext>
            </a:extLst>
          </p:cNvPr>
          <p:cNvCxnSpPr/>
          <p:nvPr/>
        </p:nvCxnSpPr>
        <p:spPr>
          <a:xfrm>
            <a:off x="4599473" y="255999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887253-1621-A043-8342-DEC86ED9AF9A}"/>
              </a:ext>
            </a:extLst>
          </p:cNvPr>
          <p:cNvCxnSpPr/>
          <p:nvPr/>
        </p:nvCxnSpPr>
        <p:spPr>
          <a:xfrm>
            <a:off x="4599473" y="19607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488A55-D5CB-EB44-A4B4-AA14695E78A5}"/>
              </a:ext>
            </a:extLst>
          </p:cNvPr>
          <p:cNvCxnSpPr/>
          <p:nvPr/>
        </p:nvCxnSpPr>
        <p:spPr>
          <a:xfrm>
            <a:off x="4599473" y="20438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98616C-0069-6D47-B1C2-7A43DB8E5A1A}"/>
              </a:ext>
            </a:extLst>
          </p:cNvPr>
          <p:cNvCxnSpPr/>
          <p:nvPr/>
        </p:nvCxnSpPr>
        <p:spPr>
          <a:xfrm>
            <a:off x="4599473" y="213620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D930DB-EA28-6947-90A6-64D41D8EF689}"/>
              </a:ext>
            </a:extLst>
          </p:cNvPr>
          <p:cNvCxnSpPr/>
          <p:nvPr/>
        </p:nvCxnSpPr>
        <p:spPr>
          <a:xfrm>
            <a:off x="4599473" y="221933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A9B633-DE3D-094C-A06D-47922FD612D9}"/>
              </a:ext>
            </a:extLst>
          </p:cNvPr>
          <p:cNvCxnSpPr/>
          <p:nvPr/>
        </p:nvCxnSpPr>
        <p:spPr>
          <a:xfrm>
            <a:off x="4599473" y="16098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929349-AB78-3A49-AF84-CEB0F2942E19}"/>
              </a:ext>
            </a:extLst>
          </p:cNvPr>
          <p:cNvCxnSpPr/>
          <p:nvPr/>
        </p:nvCxnSpPr>
        <p:spPr>
          <a:xfrm>
            <a:off x="4599473" y="169300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DD01D-D59B-C94F-994D-493D73E5B506}"/>
              </a:ext>
            </a:extLst>
          </p:cNvPr>
          <p:cNvCxnSpPr/>
          <p:nvPr/>
        </p:nvCxnSpPr>
        <p:spPr>
          <a:xfrm>
            <a:off x="4599473" y="178536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A0DB8-BB14-6B40-A86D-63590C2E67C2}"/>
              </a:ext>
            </a:extLst>
          </p:cNvPr>
          <p:cNvCxnSpPr/>
          <p:nvPr/>
        </p:nvCxnSpPr>
        <p:spPr>
          <a:xfrm>
            <a:off x="4599473" y="18684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ED58C4-0F36-444A-9511-9F792E14D66E}"/>
              </a:ext>
            </a:extLst>
          </p:cNvPr>
          <p:cNvCxnSpPr/>
          <p:nvPr/>
        </p:nvCxnSpPr>
        <p:spPr>
          <a:xfrm>
            <a:off x="4599473" y="12692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B9B882-6F67-0841-AF87-C382018A7755}"/>
              </a:ext>
            </a:extLst>
          </p:cNvPr>
          <p:cNvCxnSpPr/>
          <p:nvPr/>
        </p:nvCxnSpPr>
        <p:spPr>
          <a:xfrm>
            <a:off x="4599473" y="135234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1CF1EC-196B-9A49-AF17-AE304F9C7645}"/>
              </a:ext>
            </a:extLst>
          </p:cNvPr>
          <p:cNvCxnSpPr/>
          <p:nvPr/>
        </p:nvCxnSpPr>
        <p:spPr>
          <a:xfrm>
            <a:off x="4599473" y="14447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128D34-084A-7541-8025-BC44316F7835}"/>
              </a:ext>
            </a:extLst>
          </p:cNvPr>
          <p:cNvCxnSpPr/>
          <p:nvPr/>
        </p:nvCxnSpPr>
        <p:spPr>
          <a:xfrm>
            <a:off x="4599473" y="15278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A777493-D89B-8444-850B-F929AA4469A5}"/>
              </a:ext>
            </a:extLst>
          </p:cNvPr>
          <p:cNvCxnSpPr/>
          <p:nvPr/>
        </p:nvCxnSpPr>
        <p:spPr>
          <a:xfrm>
            <a:off x="5762100" y="55197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208F91-0556-E547-BBEE-90BF20EC02AB}"/>
              </a:ext>
            </a:extLst>
          </p:cNvPr>
          <p:cNvCxnSpPr/>
          <p:nvPr/>
        </p:nvCxnSpPr>
        <p:spPr>
          <a:xfrm>
            <a:off x="5762100" y="560283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23E7E2-BAC8-AF40-835F-FC0B9D8E5A11}"/>
              </a:ext>
            </a:extLst>
          </p:cNvPr>
          <p:cNvCxnSpPr/>
          <p:nvPr/>
        </p:nvCxnSpPr>
        <p:spPr>
          <a:xfrm>
            <a:off x="5762100" y="569519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60DEB1-633C-7249-BEFA-F24599578C4B}"/>
              </a:ext>
            </a:extLst>
          </p:cNvPr>
          <p:cNvCxnSpPr/>
          <p:nvPr/>
        </p:nvCxnSpPr>
        <p:spPr>
          <a:xfrm>
            <a:off x="5762100" y="57783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D1AACF3-6F12-6340-B0A2-F91076F8B193}"/>
              </a:ext>
            </a:extLst>
          </p:cNvPr>
          <p:cNvCxnSpPr/>
          <p:nvPr/>
        </p:nvCxnSpPr>
        <p:spPr>
          <a:xfrm>
            <a:off x="5762100" y="517904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18EEB2-5BB9-CC42-96E2-08D72AF1761F}"/>
              </a:ext>
            </a:extLst>
          </p:cNvPr>
          <p:cNvCxnSpPr/>
          <p:nvPr/>
        </p:nvCxnSpPr>
        <p:spPr>
          <a:xfrm>
            <a:off x="5762100" y="52621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43F59E8-1080-3D45-BBF5-AEC3B7167854}"/>
              </a:ext>
            </a:extLst>
          </p:cNvPr>
          <p:cNvCxnSpPr/>
          <p:nvPr/>
        </p:nvCxnSpPr>
        <p:spPr>
          <a:xfrm>
            <a:off x="5762100" y="53545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00FE1D-2719-BE43-929A-C53CA50BB87F}"/>
              </a:ext>
            </a:extLst>
          </p:cNvPr>
          <p:cNvCxnSpPr/>
          <p:nvPr/>
        </p:nvCxnSpPr>
        <p:spPr>
          <a:xfrm>
            <a:off x="5762100" y="54376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BBCB94-CCA3-1B4F-A909-EDE920FB3263}"/>
              </a:ext>
            </a:extLst>
          </p:cNvPr>
          <p:cNvCxnSpPr/>
          <p:nvPr/>
        </p:nvCxnSpPr>
        <p:spPr>
          <a:xfrm>
            <a:off x="5762100" y="482942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17D73-E6F9-6F48-998F-C96FC5D495A7}"/>
              </a:ext>
            </a:extLst>
          </p:cNvPr>
          <p:cNvCxnSpPr/>
          <p:nvPr/>
        </p:nvCxnSpPr>
        <p:spPr>
          <a:xfrm>
            <a:off x="5762100" y="491255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3AF74E-4060-2C41-866D-C6CB777976C1}"/>
              </a:ext>
            </a:extLst>
          </p:cNvPr>
          <p:cNvCxnSpPr/>
          <p:nvPr/>
        </p:nvCxnSpPr>
        <p:spPr>
          <a:xfrm>
            <a:off x="5762100" y="500491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692235-E2DA-7C4A-825B-464ECE285B1A}"/>
              </a:ext>
            </a:extLst>
          </p:cNvPr>
          <p:cNvCxnSpPr/>
          <p:nvPr/>
        </p:nvCxnSpPr>
        <p:spPr>
          <a:xfrm>
            <a:off x="5762100" y="508804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D5D393-B340-E848-AC1A-E03610602DB8}"/>
              </a:ext>
            </a:extLst>
          </p:cNvPr>
          <p:cNvCxnSpPr/>
          <p:nvPr/>
        </p:nvCxnSpPr>
        <p:spPr>
          <a:xfrm>
            <a:off x="5762100" y="448876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90E0AB-7F92-DC41-888F-8D4D880FA9C9}"/>
              </a:ext>
            </a:extLst>
          </p:cNvPr>
          <p:cNvCxnSpPr/>
          <p:nvPr/>
        </p:nvCxnSpPr>
        <p:spPr>
          <a:xfrm>
            <a:off x="5762100" y="457189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28DB9AF-3E87-E84E-8FB6-40854696047A}"/>
              </a:ext>
            </a:extLst>
          </p:cNvPr>
          <p:cNvCxnSpPr/>
          <p:nvPr/>
        </p:nvCxnSpPr>
        <p:spPr>
          <a:xfrm>
            <a:off x="5762100" y="466425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ACBBD54-F2D1-B345-9051-7790D8E418E8}"/>
              </a:ext>
            </a:extLst>
          </p:cNvPr>
          <p:cNvCxnSpPr/>
          <p:nvPr/>
        </p:nvCxnSpPr>
        <p:spPr>
          <a:xfrm>
            <a:off x="5762100" y="474738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D5991F-346E-EB43-AB6F-C19E171CF50E}"/>
              </a:ext>
            </a:extLst>
          </p:cNvPr>
          <p:cNvCxnSpPr/>
          <p:nvPr/>
        </p:nvCxnSpPr>
        <p:spPr>
          <a:xfrm>
            <a:off x="5762100" y="41379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74E61DD-DFB2-C042-AE13-0D8F97A01822}"/>
              </a:ext>
            </a:extLst>
          </p:cNvPr>
          <p:cNvCxnSpPr/>
          <p:nvPr/>
        </p:nvCxnSpPr>
        <p:spPr>
          <a:xfrm>
            <a:off x="5762100" y="422105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313CDF-D210-F747-A43A-17C841DB6C33}"/>
              </a:ext>
            </a:extLst>
          </p:cNvPr>
          <p:cNvCxnSpPr/>
          <p:nvPr/>
        </p:nvCxnSpPr>
        <p:spPr>
          <a:xfrm>
            <a:off x="5762100" y="4313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BDA8D1E-DBD0-1642-8446-2DAD758B3B8C}"/>
              </a:ext>
            </a:extLst>
          </p:cNvPr>
          <p:cNvCxnSpPr/>
          <p:nvPr/>
        </p:nvCxnSpPr>
        <p:spPr>
          <a:xfrm>
            <a:off x="5762100" y="439654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DCC2DC-2BD2-3348-B66F-DCA167763616}"/>
              </a:ext>
            </a:extLst>
          </p:cNvPr>
          <p:cNvCxnSpPr/>
          <p:nvPr/>
        </p:nvCxnSpPr>
        <p:spPr>
          <a:xfrm>
            <a:off x="5762100" y="388039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978056-2902-F14E-96B3-F26AB7A04F2D}"/>
              </a:ext>
            </a:extLst>
          </p:cNvPr>
          <p:cNvCxnSpPr/>
          <p:nvPr/>
        </p:nvCxnSpPr>
        <p:spPr>
          <a:xfrm>
            <a:off x="5762100" y="39727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C5AEE-4851-2440-93A8-9DE239615254}"/>
              </a:ext>
            </a:extLst>
          </p:cNvPr>
          <p:cNvCxnSpPr/>
          <p:nvPr/>
        </p:nvCxnSpPr>
        <p:spPr>
          <a:xfrm>
            <a:off x="5762100" y="405588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AEA00221-7C3C-174B-AFD7-AA029D2A9B97}"/>
              </a:ext>
            </a:extLst>
          </p:cNvPr>
          <p:cNvSpPr/>
          <p:nvPr/>
        </p:nvSpPr>
        <p:spPr>
          <a:xfrm>
            <a:off x="5602941" y="1269217"/>
            <a:ext cx="694868" cy="198105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2077-7381-6346-925F-420829C7BF2D}"/>
              </a:ext>
            </a:extLst>
          </p:cNvPr>
          <p:cNvSpPr txBox="1"/>
          <p:nvPr/>
        </p:nvSpPr>
        <p:spPr>
          <a:xfrm>
            <a:off x="6375290" y="2061688"/>
            <a:ext cx="33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if these are all from PCR?</a:t>
            </a:r>
          </a:p>
        </p:txBody>
      </p:sp>
    </p:spTree>
    <p:extLst>
      <p:ext uri="{BB962C8B-B14F-4D97-AF65-F5344CB8AC3E}">
        <p14:creationId xmlns:p14="http://schemas.microsoft.com/office/powerpoint/2010/main" val="2082516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AEA00221-7C3C-174B-AFD7-AA029D2A9B97}"/>
              </a:ext>
            </a:extLst>
          </p:cNvPr>
          <p:cNvSpPr/>
          <p:nvPr/>
        </p:nvSpPr>
        <p:spPr>
          <a:xfrm>
            <a:off x="5602941" y="1269217"/>
            <a:ext cx="694868" cy="198105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2077-7381-6346-925F-420829C7BF2D}"/>
              </a:ext>
            </a:extLst>
          </p:cNvPr>
          <p:cNvSpPr txBox="1"/>
          <p:nvPr/>
        </p:nvSpPr>
        <p:spPr>
          <a:xfrm>
            <a:off x="6375290" y="2061688"/>
            <a:ext cx="3305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if these are all from PCR?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Effective coverage is 1!</a:t>
            </a:r>
          </a:p>
        </p:txBody>
      </p:sp>
    </p:spTree>
    <p:extLst>
      <p:ext uri="{BB962C8B-B14F-4D97-AF65-F5344CB8AC3E}">
        <p14:creationId xmlns:p14="http://schemas.microsoft.com/office/powerpoint/2010/main" val="2245493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09434F7-8057-C34D-A31C-16F79610806F}"/>
              </a:ext>
            </a:extLst>
          </p:cNvPr>
          <p:cNvCxnSpPr/>
          <p:nvPr/>
        </p:nvCxnSpPr>
        <p:spPr>
          <a:xfrm>
            <a:off x="4463814" y="316714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F00965-C0E0-4349-A41F-382B0576F19B}"/>
              </a:ext>
            </a:extLst>
          </p:cNvPr>
          <p:cNvCxnSpPr/>
          <p:nvPr/>
        </p:nvCxnSpPr>
        <p:spPr>
          <a:xfrm>
            <a:off x="4462313" y="325027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AAECEF0-74D4-5448-9657-8E52FA29ECE3}"/>
              </a:ext>
            </a:extLst>
          </p:cNvPr>
          <p:cNvCxnSpPr/>
          <p:nvPr/>
        </p:nvCxnSpPr>
        <p:spPr>
          <a:xfrm>
            <a:off x="4599473" y="30083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36AE29D-C645-CA4D-A665-3D780CABEFC0}"/>
              </a:ext>
            </a:extLst>
          </p:cNvPr>
          <p:cNvCxnSpPr/>
          <p:nvPr/>
        </p:nvCxnSpPr>
        <p:spPr>
          <a:xfrm>
            <a:off x="4599473" y="30915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D0D0F4-A7D7-8544-BB9E-81644DE8093C}"/>
              </a:ext>
            </a:extLst>
          </p:cNvPr>
          <p:cNvCxnSpPr/>
          <p:nvPr/>
        </p:nvCxnSpPr>
        <p:spPr>
          <a:xfrm>
            <a:off x="4463814" y="300839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A893469-49B5-E846-864D-A7C7C91A9BD5}"/>
              </a:ext>
            </a:extLst>
          </p:cNvPr>
          <p:cNvCxnSpPr/>
          <p:nvPr/>
        </p:nvCxnSpPr>
        <p:spPr>
          <a:xfrm>
            <a:off x="4462313" y="309152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72A1B4C-86DD-144D-97D4-87BDBCFBB9D1}"/>
              </a:ext>
            </a:extLst>
          </p:cNvPr>
          <p:cNvCxnSpPr/>
          <p:nvPr/>
        </p:nvCxnSpPr>
        <p:spPr>
          <a:xfrm>
            <a:off x="4599473" y="28496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DB1E68-358D-F941-809B-2F7495AC83A3}"/>
              </a:ext>
            </a:extLst>
          </p:cNvPr>
          <p:cNvCxnSpPr/>
          <p:nvPr/>
        </p:nvCxnSpPr>
        <p:spPr>
          <a:xfrm>
            <a:off x="4599473" y="29327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14C38C9-84D0-3643-801F-CB1D811BFF3F}"/>
              </a:ext>
            </a:extLst>
          </p:cNvPr>
          <p:cNvCxnSpPr/>
          <p:nvPr/>
        </p:nvCxnSpPr>
        <p:spPr>
          <a:xfrm>
            <a:off x="4463814" y="284964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78FFFCD-6A49-AB40-B08B-46E03B4DA955}"/>
              </a:ext>
            </a:extLst>
          </p:cNvPr>
          <p:cNvCxnSpPr/>
          <p:nvPr/>
        </p:nvCxnSpPr>
        <p:spPr>
          <a:xfrm>
            <a:off x="4462313" y="293277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DB54E4-76D5-D144-A980-B67AA9F3B3CC}"/>
              </a:ext>
            </a:extLst>
          </p:cNvPr>
          <p:cNvCxnSpPr/>
          <p:nvPr/>
        </p:nvCxnSpPr>
        <p:spPr>
          <a:xfrm>
            <a:off x="4599473" y="26908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0EA8C4D-1C7B-8C43-884A-1274410E4F9B}"/>
              </a:ext>
            </a:extLst>
          </p:cNvPr>
          <p:cNvCxnSpPr/>
          <p:nvPr/>
        </p:nvCxnSpPr>
        <p:spPr>
          <a:xfrm>
            <a:off x="4599473" y="27740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A428BAA-B68D-A449-9691-8EEAEDB92E6F}"/>
              </a:ext>
            </a:extLst>
          </p:cNvPr>
          <p:cNvCxnSpPr/>
          <p:nvPr/>
        </p:nvCxnSpPr>
        <p:spPr>
          <a:xfrm>
            <a:off x="4463814" y="269089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590E4BE-327E-3B40-9379-8C851C51F8EA}"/>
              </a:ext>
            </a:extLst>
          </p:cNvPr>
          <p:cNvCxnSpPr/>
          <p:nvPr/>
        </p:nvCxnSpPr>
        <p:spPr>
          <a:xfrm>
            <a:off x="4462313" y="277402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686E8A3-F4F3-0A40-9F85-897DBCA956AD}"/>
              </a:ext>
            </a:extLst>
          </p:cNvPr>
          <p:cNvCxnSpPr/>
          <p:nvPr/>
        </p:nvCxnSpPr>
        <p:spPr>
          <a:xfrm>
            <a:off x="4599473" y="252897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14173B0-62CE-754B-9D2E-219F0DD2A0B3}"/>
              </a:ext>
            </a:extLst>
          </p:cNvPr>
          <p:cNvCxnSpPr/>
          <p:nvPr/>
        </p:nvCxnSpPr>
        <p:spPr>
          <a:xfrm>
            <a:off x="4599473" y="2612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A55CFAD-B76B-6340-A15B-E58EA674A535}"/>
              </a:ext>
            </a:extLst>
          </p:cNvPr>
          <p:cNvCxnSpPr/>
          <p:nvPr/>
        </p:nvCxnSpPr>
        <p:spPr>
          <a:xfrm>
            <a:off x="4463814" y="252897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94F0285-6C6A-6F4A-A6E8-9055FCA33BC5}"/>
              </a:ext>
            </a:extLst>
          </p:cNvPr>
          <p:cNvCxnSpPr/>
          <p:nvPr/>
        </p:nvCxnSpPr>
        <p:spPr>
          <a:xfrm>
            <a:off x="4462313" y="261210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27B1B4-CA59-3642-9AF7-D59D73B88291}"/>
              </a:ext>
            </a:extLst>
          </p:cNvPr>
          <p:cNvCxnSpPr/>
          <p:nvPr/>
        </p:nvCxnSpPr>
        <p:spPr>
          <a:xfrm>
            <a:off x="4599473" y="23702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2DBAAC-BAF4-524F-9BEA-7BC8A948B250}"/>
              </a:ext>
            </a:extLst>
          </p:cNvPr>
          <p:cNvCxnSpPr/>
          <p:nvPr/>
        </p:nvCxnSpPr>
        <p:spPr>
          <a:xfrm>
            <a:off x="4599473" y="24533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BD3EF03-E5E4-2B4B-9DDD-29F0C2688FC7}"/>
              </a:ext>
            </a:extLst>
          </p:cNvPr>
          <p:cNvCxnSpPr/>
          <p:nvPr/>
        </p:nvCxnSpPr>
        <p:spPr>
          <a:xfrm>
            <a:off x="4463814" y="237022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A5BE2BD-EDC6-1D49-9426-A72A595C6657}"/>
              </a:ext>
            </a:extLst>
          </p:cNvPr>
          <p:cNvCxnSpPr/>
          <p:nvPr/>
        </p:nvCxnSpPr>
        <p:spPr>
          <a:xfrm>
            <a:off x="4462313" y="245335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0ADFA8-1010-3C41-A163-1B662162CA82}"/>
              </a:ext>
            </a:extLst>
          </p:cNvPr>
          <p:cNvCxnSpPr/>
          <p:nvPr/>
        </p:nvCxnSpPr>
        <p:spPr>
          <a:xfrm>
            <a:off x="4599473" y="221147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BACD305-F3B9-F94A-A226-F748BDD2BF97}"/>
              </a:ext>
            </a:extLst>
          </p:cNvPr>
          <p:cNvCxnSpPr/>
          <p:nvPr/>
        </p:nvCxnSpPr>
        <p:spPr>
          <a:xfrm>
            <a:off x="4599473" y="22946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7593370-4E3D-264B-85C3-47CD4CBAF541}"/>
              </a:ext>
            </a:extLst>
          </p:cNvPr>
          <p:cNvCxnSpPr/>
          <p:nvPr/>
        </p:nvCxnSpPr>
        <p:spPr>
          <a:xfrm>
            <a:off x="4463814" y="221147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981F36-C4AD-1D4E-9E46-305CAD0D05C7}"/>
              </a:ext>
            </a:extLst>
          </p:cNvPr>
          <p:cNvCxnSpPr/>
          <p:nvPr/>
        </p:nvCxnSpPr>
        <p:spPr>
          <a:xfrm>
            <a:off x="4462313" y="229460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70FEC9-0705-0645-8E10-59DD08A4EA4D}"/>
              </a:ext>
            </a:extLst>
          </p:cNvPr>
          <p:cNvCxnSpPr/>
          <p:nvPr/>
        </p:nvCxnSpPr>
        <p:spPr>
          <a:xfrm>
            <a:off x="4599473" y="2052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1A050C9-5BA2-8947-9591-F3C9AF10EFBE}"/>
              </a:ext>
            </a:extLst>
          </p:cNvPr>
          <p:cNvCxnSpPr/>
          <p:nvPr/>
        </p:nvCxnSpPr>
        <p:spPr>
          <a:xfrm>
            <a:off x="4599473" y="21358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2D8211-55A0-2E45-8E5C-847B63F4CD61}"/>
              </a:ext>
            </a:extLst>
          </p:cNvPr>
          <p:cNvCxnSpPr/>
          <p:nvPr/>
        </p:nvCxnSpPr>
        <p:spPr>
          <a:xfrm>
            <a:off x="4463814" y="205272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EC74B9A-5C75-5D4A-9295-7342F2DEA3F4}"/>
              </a:ext>
            </a:extLst>
          </p:cNvPr>
          <p:cNvCxnSpPr/>
          <p:nvPr/>
        </p:nvCxnSpPr>
        <p:spPr>
          <a:xfrm>
            <a:off x="4462313" y="213585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7775E27-B098-6041-B677-26D076AC59F7}"/>
              </a:ext>
            </a:extLst>
          </p:cNvPr>
          <p:cNvCxnSpPr/>
          <p:nvPr/>
        </p:nvCxnSpPr>
        <p:spPr>
          <a:xfrm>
            <a:off x="4599473" y="18907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CA1A263-B3B6-6746-81F6-F4DC0DCFD6DC}"/>
              </a:ext>
            </a:extLst>
          </p:cNvPr>
          <p:cNvCxnSpPr/>
          <p:nvPr/>
        </p:nvCxnSpPr>
        <p:spPr>
          <a:xfrm>
            <a:off x="4599473" y="19739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0E66EB2-9273-9441-B649-5102574F6BB5}"/>
              </a:ext>
            </a:extLst>
          </p:cNvPr>
          <p:cNvCxnSpPr/>
          <p:nvPr/>
        </p:nvCxnSpPr>
        <p:spPr>
          <a:xfrm>
            <a:off x="4463814" y="189079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84B761A-FFF5-4C4C-863A-BC2EFAC60BA6}"/>
              </a:ext>
            </a:extLst>
          </p:cNvPr>
          <p:cNvCxnSpPr/>
          <p:nvPr/>
        </p:nvCxnSpPr>
        <p:spPr>
          <a:xfrm>
            <a:off x="4462313" y="197392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EA374BD-87E3-F74C-964B-45C9083DEB73}"/>
              </a:ext>
            </a:extLst>
          </p:cNvPr>
          <p:cNvCxnSpPr/>
          <p:nvPr/>
        </p:nvCxnSpPr>
        <p:spPr>
          <a:xfrm>
            <a:off x="4599473" y="17320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68772AF-51CC-9A43-8FD0-70536F2B27E4}"/>
              </a:ext>
            </a:extLst>
          </p:cNvPr>
          <p:cNvCxnSpPr/>
          <p:nvPr/>
        </p:nvCxnSpPr>
        <p:spPr>
          <a:xfrm>
            <a:off x="4599473" y="18151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4D93D14-135C-A842-839F-4373BD46DF35}"/>
              </a:ext>
            </a:extLst>
          </p:cNvPr>
          <p:cNvCxnSpPr/>
          <p:nvPr/>
        </p:nvCxnSpPr>
        <p:spPr>
          <a:xfrm>
            <a:off x="4463814" y="173204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5DEAF40-8C39-6845-A488-1CDFCDC845E9}"/>
              </a:ext>
            </a:extLst>
          </p:cNvPr>
          <p:cNvCxnSpPr/>
          <p:nvPr/>
        </p:nvCxnSpPr>
        <p:spPr>
          <a:xfrm>
            <a:off x="4462313" y="181517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E5CCC5A-A7A8-6347-9111-B63367888360}"/>
              </a:ext>
            </a:extLst>
          </p:cNvPr>
          <p:cNvCxnSpPr/>
          <p:nvPr/>
        </p:nvCxnSpPr>
        <p:spPr>
          <a:xfrm>
            <a:off x="4599473" y="15732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F0EB73A-A0D7-A940-9CB3-72A4AD87058F}"/>
              </a:ext>
            </a:extLst>
          </p:cNvPr>
          <p:cNvCxnSpPr/>
          <p:nvPr/>
        </p:nvCxnSpPr>
        <p:spPr>
          <a:xfrm>
            <a:off x="4599473" y="16564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D952938-4493-3449-AFFD-D7855743ABF7}"/>
              </a:ext>
            </a:extLst>
          </p:cNvPr>
          <p:cNvCxnSpPr/>
          <p:nvPr/>
        </p:nvCxnSpPr>
        <p:spPr>
          <a:xfrm>
            <a:off x="4463814" y="157329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1338474-0CD2-F840-8BC8-0C6E91527D33}"/>
              </a:ext>
            </a:extLst>
          </p:cNvPr>
          <p:cNvCxnSpPr/>
          <p:nvPr/>
        </p:nvCxnSpPr>
        <p:spPr>
          <a:xfrm>
            <a:off x="4462313" y="165642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ADF9CB5-6F0A-754D-85F0-DACAFD97CEEE}"/>
              </a:ext>
            </a:extLst>
          </p:cNvPr>
          <p:cNvCxnSpPr/>
          <p:nvPr/>
        </p:nvCxnSpPr>
        <p:spPr>
          <a:xfrm>
            <a:off x="4599473" y="14145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49AA5A7-610F-2140-ACFF-FD54E5F3A698}"/>
              </a:ext>
            </a:extLst>
          </p:cNvPr>
          <p:cNvCxnSpPr/>
          <p:nvPr/>
        </p:nvCxnSpPr>
        <p:spPr>
          <a:xfrm>
            <a:off x="4599473" y="14976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2B6C13C-2F93-624E-A368-6B9912F2C13A}"/>
              </a:ext>
            </a:extLst>
          </p:cNvPr>
          <p:cNvCxnSpPr/>
          <p:nvPr/>
        </p:nvCxnSpPr>
        <p:spPr>
          <a:xfrm>
            <a:off x="4463814" y="141454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2F9A40-50F6-B349-BB75-A442B32F3ADD}"/>
              </a:ext>
            </a:extLst>
          </p:cNvPr>
          <p:cNvCxnSpPr/>
          <p:nvPr/>
        </p:nvCxnSpPr>
        <p:spPr>
          <a:xfrm>
            <a:off x="4462313" y="149767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1CD6FD4-3564-274A-A845-BDA4152954A0}"/>
              </a:ext>
            </a:extLst>
          </p:cNvPr>
          <p:cNvCxnSpPr/>
          <p:nvPr/>
        </p:nvCxnSpPr>
        <p:spPr>
          <a:xfrm rot="10800000">
            <a:off x="5465382" y="39166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6FA9C05-D805-CA4A-A5BF-56ABDAA23124}"/>
              </a:ext>
            </a:extLst>
          </p:cNvPr>
          <p:cNvCxnSpPr/>
          <p:nvPr/>
        </p:nvCxnSpPr>
        <p:spPr>
          <a:xfrm rot="10800000">
            <a:off x="5465382" y="38335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B2BCB5-BFD2-A940-A4D9-8A6E613050AC}"/>
              </a:ext>
            </a:extLst>
          </p:cNvPr>
          <p:cNvCxnSpPr/>
          <p:nvPr/>
        </p:nvCxnSpPr>
        <p:spPr>
          <a:xfrm rot="10800000">
            <a:off x="6329790" y="391667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38B000-CC4A-F341-AB5F-5A5DD80818E4}"/>
              </a:ext>
            </a:extLst>
          </p:cNvPr>
          <p:cNvCxnSpPr/>
          <p:nvPr/>
        </p:nvCxnSpPr>
        <p:spPr>
          <a:xfrm rot="10800000">
            <a:off x="6331291" y="383354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A28CC3E-38B2-3F41-AA3C-0E7DDCC23110}"/>
              </a:ext>
            </a:extLst>
          </p:cNvPr>
          <p:cNvCxnSpPr/>
          <p:nvPr/>
        </p:nvCxnSpPr>
        <p:spPr>
          <a:xfrm rot="10800000">
            <a:off x="5465382" y="40754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E7F09A1-EA5E-FC4A-8CC6-25D841683D48}"/>
              </a:ext>
            </a:extLst>
          </p:cNvPr>
          <p:cNvCxnSpPr/>
          <p:nvPr/>
        </p:nvCxnSpPr>
        <p:spPr>
          <a:xfrm rot="10800000">
            <a:off x="5465382" y="39922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F82ED5F-A749-D34F-803A-309C973C79A9}"/>
              </a:ext>
            </a:extLst>
          </p:cNvPr>
          <p:cNvCxnSpPr/>
          <p:nvPr/>
        </p:nvCxnSpPr>
        <p:spPr>
          <a:xfrm rot="10800000">
            <a:off x="6329790" y="407542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C399B97-DD57-B44A-B94E-891C37EFE988}"/>
              </a:ext>
            </a:extLst>
          </p:cNvPr>
          <p:cNvCxnSpPr/>
          <p:nvPr/>
        </p:nvCxnSpPr>
        <p:spPr>
          <a:xfrm rot="10800000">
            <a:off x="6331291" y="399229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3967053-063A-5649-8DA4-FDE188F7D744}"/>
              </a:ext>
            </a:extLst>
          </p:cNvPr>
          <p:cNvCxnSpPr/>
          <p:nvPr/>
        </p:nvCxnSpPr>
        <p:spPr>
          <a:xfrm rot="10800000">
            <a:off x="5465382" y="42341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E58675-906F-494D-97FC-488B50A06778}"/>
              </a:ext>
            </a:extLst>
          </p:cNvPr>
          <p:cNvCxnSpPr/>
          <p:nvPr/>
        </p:nvCxnSpPr>
        <p:spPr>
          <a:xfrm rot="10800000">
            <a:off x="5465382" y="41510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0F13750-09FF-6B4A-9283-6D76A0B69E6E}"/>
              </a:ext>
            </a:extLst>
          </p:cNvPr>
          <p:cNvCxnSpPr/>
          <p:nvPr/>
        </p:nvCxnSpPr>
        <p:spPr>
          <a:xfrm rot="10800000">
            <a:off x="6329790" y="423417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855D7AC-3632-5E4A-AAF6-9FB47DE80D02}"/>
              </a:ext>
            </a:extLst>
          </p:cNvPr>
          <p:cNvCxnSpPr/>
          <p:nvPr/>
        </p:nvCxnSpPr>
        <p:spPr>
          <a:xfrm rot="10800000">
            <a:off x="6331291" y="415104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AE401C-92B0-4C42-9088-90FDF1B73FC7}"/>
              </a:ext>
            </a:extLst>
          </p:cNvPr>
          <p:cNvCxnSpPr/>
          <p:nvPr/>
        </p:nvCxnSpPr>
        <p:spPr>
          <a:xfrm rot="10800000">
            <a:off x="5465382" y="43929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78EC6AE-0D9F-D740-9EB4-32BD7253937D}"/>
              </a:ext>
            </a:extLst>
          </p:cNvPr>
          <p:cNvCxnSpPr/>
          <p:nvPr/>
        </p:nvCxnSpPr>
        <p:spPr>
          <a:xfrm rot="10800000">
            <a:off x="5465382" y="43097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F7A10E7-471E-B44A-A630-BD82B0455C10}"/>
              </a:ext>
            </a:extLst>
          </p:cNvPr>
          <p:cNvCxnSpPr/>
          <p:nvPr/>
        </p:nvCxnSpPr>
        <p:spPr>
          <a:xfrm rot="10800000">
            <a:off x="6329790" y="439292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4614B3E-6F08-CA4D-ADE2-20BDFB9DFA59}"/>
              </a:ext>
            </a:extLst>
          </p:cNvPr>
          <p:cNvCxnSpPr/>
          <p:nvPr/>
        </p:nvCxnSpPr>
        <p:spPr>
          <a:xfrm rot="10800000">
            <a:off x="6331291" y="430979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F30DD4B-0903-6E4C-B196-C45BC9265A3C}"/>
              </a:ext>
            </a:extLst>
          </p:cNvPr>
          <p:cNvCxnSpPr/>
          <p:nvPr/>
        </p:nvCxnSpPr>
        <p:spPr>
          <a:xfrm rot="10800000">
            <a:off x="5465382" y="45548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1073D82-6DD6-5C45-9FCE-484B291E59CE}"/>
              </a:ext>
            </a:extLst>
          </p:cNvPr>
          <p:cNvCxnSpPr/>
          <p:nvPr/>
        </p:nvCxnSpPr>
        <p:spPr>
          <a:xfrm rot="10800000">
            <a:off x="5465382" y="44717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E93B9A9-65C6-B24B-935F-556028DF1E47}"/>
              </a:ext>
            </a:extLst>
          </p:cNvPr>
          <p:cNvCxnSpPr/>
          <p:nvPr/>
        </p:nvCxnSpPr>
        <p:spPr>
          <a:xfrm rot="10800000">
            <a:off x="6329790" y="455485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88CEC7A-649A-D24B-87E9-37BDCBE9220E}"/>
              </a:ext>
            </a:extLst>
          </p:cNvPr>
          <p:cNvCxnSpPr/>
          <p:nvPr/>
        </p:nvCxnSpPr>
        <p:spPr>
          <a:xfrm rot="10800000">
            <a:off x="6331291" y="447172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E93BCC0-8B8E-9246-AB9B-1932C3E49132}"/>
              </a:ext>
            </a:extLst>
          </p:cNvPr>
          <p:cNvCxnSpPr/>
          <p:nvPr/>
        </p:nvCxnSpPr>
        <p:spPr>
          <a:xfrm rot="10800000">
            <a:off x="5465382" y="471360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0D302D4-5700-5D40-BB8F-D7958E6DD83D}"/>
              </a:ext>
            </a:extLst>
          </p:cNvPr>
          <p:cNvCxnSpPr/>
          <p:nvPr/>
        </p:nvCxnSpPr>
        <p:spPr>
          <a:xfrm rot="10800000">
            <a:off x="5465382" y="46304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B6A461E-8C27-A540-89AE-1EC24328845D}"/>
              </a:ext>
            </a:extLst>
          </p:cNvPr>
          <p:cNvCxnSpPr/>
          <p:nvPr/>
        </p:nvCxnSpPr>
        <p:spPr>
          <a:xfrm rot="10800000">
            <a:off x="6329790" y="471360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FE73EBA-19C5-A444-9AEF-23EB890CFBB3}"/>
              </a:ext>
            </a:extLst>
          </p:cNvPr>
          <p:cNvCxnSpPr/>
          <p:nvPr/>
        </p:nvCxnSpPr>
        <p:spPr>
          <a:xfrm rot="10800000">
            <a:off x="6331291" y="463047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F20BD4E-077E-A841-9A43-8E75E865B611}"/>
              </a:ext>
            </a:extLst>
          </p:cNvPr>
          <p:cNvCxnSpPr/>
          <p:nvPr/>
        </p:nvCxnSpPr>
        <p:spPr>
          <a:xfrm rot="10800000">
            <a:off x="5465382" y="48723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C2F45DB-1E11-394F-934E-BFA8E9736D56}"/>
              </a:ext>
            </a:extLst>
          </p:cNvPr>
          <p:cNvCxnSpPr/>
          <p:nvPr/>
        </p:nvCxnSpPr>
        <p:spPr>
          <a:xfrm rot="10800000">
            <a:off x="5465382" y="47892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957DD49-3788-D843-B887-EC1B1F49D442}"/>
              </a:ext>
            </a:extLst>
          </p:cNvPr>
          <p:cNvCxnSpPr/>
          <p:nvPr/>
        </p:nvCxnSpPr>
        <p:spPr>
          <a:xfrm rot="10800000">
            <a:off x="6329790" y="487235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572FFD7-74C1-D04B-850C-1CC68FCF647E}"/>
              </a:ext>
            </a:extLst>
          </p:cNvPr>
          <p:cNvCxnSpPr/>
          <p:nvPr/>
        </p:nvCxnSpPr>
        <p:spPr>
          <a:xfrm rot="10800000">
            <a:off x="6331291" y="478922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AB4CD3B-B643-814F-BD9C-C9DFFDEA4F0F}"/>
              </a:ext>
            </a:extLst>
          </p:cNvPr>
          <p:cNvCxnSpPr/>
          <p:nvPr/>
        </p:nvCxnSpPr>
        <p:spPr>
          <a:xfrm rot="10800000">
            <a:off x="5465382" y="503110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2C7982B-A4D0-494E-A97A-F29CA14856C5}"/>
              </a:ext>
            </a:extLst>
          </p:cNvPr>
          <p:cNvCxnSpPr/>
          <p:nvPr/>
        </p:nvCxnSpPr>
        <p:spPr>
          <a:xfrm rot="10800000">
            <a:off x="5465382" y="49479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DBDB53-BB13-EA49-BD34-34696FAA568A}"/>
              </a:ext>
            </a:extLst>
          </p:cNvPr>
          <p:cNvCxnSpPr/>
          <p:nvPr/>
        </p:nvCxnSpPr>
        <p:spPr>
          <a:xfrm rot="10800000">
            <a:off x="6329790" y="503110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767D33-C25A-1141-8A6D-39B52B01B277}"/>
              </a:ext>
            </a:extLst>
          </p:cNvPr>
          <p:cNvCxnSpPr/>
          <p:nvPr/>
        </p:nvCxnSpPr>
        <p:spPr>
          <a:xfrm rot="10800000">
            <a:off x="6331291" y="494797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E94BD4C-E1C3-4448-878F-8D24C57A94FC}"/>
              </a:ext>
            </a:extLst>
          </p:cNvPr>
          <p:cNvCxnSpPr/>
          <p:nvPr/>
        </p:nvCxnSpPr>
        <p:spPr>
          <a:xfrm rot="10800000">
            <a:off x="5465382" y="51930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B59CB1E-FC4F-2346-B4E2-CF9F1A7D34D2}"/>
              </a:ext>
            </a:extLst>
          </p:cNvPr>
          <p:cNvCxnSpPr/>
          <p:nvPr/>
        </p:nvCxnSpPr>
        <p:spPr>
          <a:xfrm rot="10800000">
            <a:off x="5465382" y="51098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1C76689-E944-B64B-920E-779A67AFD0FF}"/>
              </a:ext>
            </a:extLst>
          </p:cNvPr>
          <p:cNvCxnSpPr/>
          <p:nvPr/>
        </p:nvCxnSpPr>
        <p:spPr>
          <a:xfrm rot="10800000">
            <a:off x="6329790" y="519302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9B63354-73F5-9F4E-8D48-A2AEA20D4A6B}"/>
              </a:ext>
            </a:extLst>
          </p:cNvPr>
          <p:cNvCxnSpPr/>
          <p:nvPr/>
        </p:nvCxnSpPr>
        <p:spPr>
          <a:xfrm rot="10800000">
            <a:off x="6331291" y="510989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EC239F7-08E6-EF4C-A659-DBBD4C86CEFA}"/>
              </a:ext>
            </a:extLst>
          </p:cNvPr>
          <p:cNvCxnSpPr/>
          <p:nvPr/>
        </p:nvCxnSpPr>
        <p:spPr>
          <a:xfrm rot="10800000">
            <a:off x="5465382" y="53517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48866AF-32A8-0B4A-9053-DCB8797B74E3}"/>
              </a:ext>
            </a:extLst>
          </p:cNvPr>
          <p:cNvCxnSpPr/>
          <p:nvPr/>
        </p:nvCxnSpPr>
        <p:spPr>
          <a:xfrm rot="10800000">
            <a:off x="5465382" y="52686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E991192-2F91-FB4F-90DB-C6E8966D4181}"/>
              </a:ext>
            </a:extLst>
          </p:cNvPr>
          <p:cNvCxnSpPr/>
          <p:nvPr/>
        </p:nvCxnSpPr>
        <p:spPr>
          <a:xfrm rot="10800000">
            <a:off x="6329790" y="535177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8667EC3-D978-5340-AFB4-7CE4D402B0FA}"/>
              </a:ext>
            </a:extLst>
          </p:cNvPr>
          <p:cNvCxnSpPr/>
          <p:nvPr/>
        </p:nvCxnSpPr>
        <p:spPr>
          <a:xfrm rot="10800000">
            <a:off x="6331291" y="526864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3796441-2033-8B4E-B7E3-47E5E9FC406C}"/>
              </a:ext>
            </a:extLst>
          </p:cNvPr>
          <p:cNvCxnSpPr/>
          <p:nvPr/>
        </p:nvCxnSpPr>
        <p:spPr>
          <a:xfrm rot="10800000">
            <a:off x="5465382" y="55105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D741F54-5BAC-CE4F-BDAB-5329FC91BAF9}"/>
              </a:ext>
            </a:extLst>
          </p:cNvPr>
          <p:cNvCxnSpPr/>
          <p:nvPr/>
        </p:nvCxnSpPr>
        <p:spPr>
          <a:xfrm rot="10800000">
            <a:off x="5465382" y="54273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6F1191-6E4F-124B-A361-B14D48DA7DDC}"/>
              </a:ext>
            </a:extLst>
          </p:cNvPr>
          <p:cNvCxnSpPr/>
          <p:nvPr/>
        </p:nvCxnSpPr>
        <p:spPr>
          <a:xfrm rot="10800000">
            <a:off x="6329790" y="551052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E10939E-549A-434B-9795-2A01F466DB7E}"/>
              </a:ext>
            </a:extLst>
          </p:cNvPr>
          <p:cNvCxnSpPr/>
          <p:nvPr/>
        </p:nvCxnSpPr>
        <p:spPr>
          <a:xfrm rot="10800000">
            <a:off x="6331291" y="542739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8143EBF-310F-D14F-AFBF-7B8C77E671D0}"/>
              </a:ext>
            </a:extLst>
          </p:cNvPr>
          <p:cNvCxnSpPr/>
          <p:nvPr/>
        </p:nvCxnSpPr>
        <p:spPr>
          <a:xfrm rot="10800000">
            <a:off x="5465382" y="56692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13D77F6-C14B-4442-BAEA-99FF8FC7FC10}"/>
              </a:ext>
            </a:extLst>
          </p:cNvPr>
          <p:cNvCxnSpPr/>
          <p:nvPr/>
        </p:nvCxnSpPr>
        <p:spPr>
          <a:xfrm rot="10800000">
            <a:off x="5465382" y="55861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2806723-575A-284C-8B57-7175A300149C}"/>
              </a:ext>
            </a:extLst>
          </p:cNvPr>
          <p:cNvCxnSpPr/>
          <p:nvPr/>
        </p:nvCxnSpPr>
        <p:spPr>
          <a:xfrm rot="10800000">
            <a:off x="6329790" y="566927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2FF921F-9777-DD4D-88DD-B6F5E050F311}"/>
              </a:ext>
            </a:extLst>
          </p:cNvPr>
          <p:cNvCxnSpPr/>
          <p:nvPr/>
        </p:nvCxnSpPr>
        <p:spPr>
          <a:xfrm rot="10800000">
            <a:off x="6331291" y="558614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75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09434F7-8057-C34D-A31C-16F79610806F}"/>
              </a:ext>
            </a:extLst>
          </p:cNvPr>
          <p:cNvCxnSpPr/>
          <p:nvPr/>
        </p:nvCxnSpPr>
        <p:spPr>
          <a:xfrm>
            <a:off x="4463814" y="316714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F00965-C0E0-4349-A41F-382B0576F19B}"/>
              </a:ext>
            </a:extLst>
          </p:cNvPr>
          <p:cNvCxnSpPr/>
          <p:nvPr/>
        </p:nvCxnSpPr>
        <p:spPr>
          <a:xfrm>
            <a:off x="4462313" y="325027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AAECEF0-74D4-5448-9657-8E52FA29ECE3}"/>
              </a:ext>
            </a:extLst>
          </p:cNvPr>
          <p:cNvCxnSpPr/>
          <p:nvPr/>
        </p:nvCxnSpPr>
        <p:spPr>
          <a:xfrm>
            <a:off x="4599473" y="30083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36AE29D-C645-CA4D-A665-3D780CABEFC0}"/>
              </a:ext>
            </a:extLst>
          </p:cNvPr>
          <p:cNvCxnSpPr/>
          <p:nvPr/>
        </p:nvCxnSpPr>
        <p:spPr>
          <a:xfrm>
            <a:off x="4599473" y="30915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D0D0F4-A7D7-8544-BB9E-81644DE8093C}"/>
              </a:ext>
            </a:extLst>
          </p:cNvPr>
          <p:cNvCxnSpPr/>
          <p:nvPr/>
        </p:nvCxnSpPr>
        <p:spPr>
          <a:xfrm>
            <a:off x="4463814" y="3008396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A893469-49B5-E846-864D-A7C7C91A9BD5}"/>
              </a:ext>
            </a:extLst>
          </p:cNvPr>
          <p:cNvCxnSpPr/>
          <p:nvPr/>
        </p:nvCxnSpPr>
        <p:spPr>
          <a:xfrm>
            <a:off x="4462313" y="3091526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72A1B4C-86DD-144D-97D4-87BDBCFBB9D1}"/>
              </a:ext>
            </a:extLst>
          </p:cNvPr>
          <p:cNvCxnSpPr/>
          <p:nvPr/>
        </p:nvCxnSpPr>
        <p:spPr>
          <a:xfrm>
            <a:off x="4599473" y="28496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DB1E68-358D-F941-809B-2F7495AC83A3}"/>
              </a:ext>
            </a:extLst>
          </p:cNvPr>
          <p:cNvCxnSpPr/>
          <p:nvPr/>
        </p:nvCxnSpPr>
        <p:spPr>
          <a:xfrm>
            <a:off x="4599473" y="29327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14C38C9-84D0-3643-801F-CB1D811BFF3F}"/>
              </a:ext>
            </a:extLst>
          </p:cNvPr>
          <p:cNvCxnSpPr/>
          <p:nvPr/>
        </p:nvCxnSpPr>
        <p:spPr>
          <a:xfrm>
            <a:off x="4463814" y="284964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78FFFCD-6A49-AB40-B08B-46E03B4DA955}"/>
              </a:ext>
            </a:extLst>
          </p:cNvPr>
          <p:cNvCxnSpPr/>
          <p:nvPr/>
        </p:nvCxnSpPr>
        <p:spPr>
          <a:xfrm>
            <a:off x="4462313" y="293277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1CD6FD4-3564-274A-A845-BDA4152954A0}"/>
              </a:ext>
            </a:extLst>
          </p:cNvPr>
          <p:cNvCxnSpPr/>
          <p:nvPr/>
        </p:nvCxnSpPr>
        <p:spPr>
          <a:xfrm rot="10800000">
            <a:off x="5465382" y="39166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6FA9C05-D805-CA4A-A5BF-56ABDAA23124}"/>
              </a:ext>
            </a:extLst>
          </p:cNvPr>
          <p:cNvCxnSpPr/>
          <p:nvPr/>
        </p:nvCxnSpPr>
        <p:spPr>
          <a:xfrm rot="10800000">
            <a:off x="5465382" y="38335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B2BCB5-BFD2-A940-A4D9-8A6E613050AC}"/>
              </a:ext>
            </a:extLst>
          </p:cNvPr>
          <p:cNvCxnSpPr/>
          <p:nvPr/>
        </p:nvCxnSpPr>
        <p:spPr>
          <a:xfrm rot="10800000">
            <a:off x="6329790" y="391667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38B000-CC4A-F341-AB5F-5A5DD80818E4}"/>
              </a:ext>
            </a:extLst>
          </p:cNvPr>
          <p:cNvCxnSpPr/>
          <p:nvPr/>
        </p:nvCxnSpPr>
        <p:spPr>
          <a:xfrm rot="10800000">
            <a:off x="6331291" y="383354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A28CC3E-38B2-3F41-AA3C-0E7DDCC23110}"/>
              </a:ext>
            </a:extLst>
          </p:cNvPr>
          <p:cNvCxnSpPr/>
          <p:nvPr/>
        </p:nvCxnSpPr>
        <p:spPr>
          <a:xfrm rot="10800000">
            <a:off x="5465382" y="40754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E7F09A1-EA5E-FC4A-8CC6-25D841683D48}"/>
              </a:ext>
            </a:extLst>
          </p:cNvPr>
          <p:cNvCxnSpPr/>
          <p:nvPr/>
        </p:nvCxnSpPr>
        <p:spPr>
          <a:xfrm rot="10800000">
            <a:off x="5465382" y="39922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F82ED5F-A749-D34F-803A-309C973C79A9}"/>
              </a:ext>
            </a:extLst>
          </p:cNvPr>
          <p:cNvCxnSpPr/>
          <p:nvPr/>
        </p:nvCxnSpPr>
        <p:spPr>
          <a:xfrm rot="10800000">
            <a:off x="6329790" y="4075429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C399B97-DD57-B44A-B94E-891C37EFE988}"/>
              </a:ext>
            </a:extLst>
          </p:cNvPr>
          <p:cNvCxnSpPr/>
          <p:nvPr/>
        </p:nvCxnSpPr>
        <p:spPr>
          <a:xfrm rot="10800000">
            <a:off x="6331291" y="3992299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3967053-063A-5649-8DA4-FDE188F7D744}"/>
              </a:ext>
            </a:extLst>
          </p:cNvPr>
          <p:cNvCxnSpPr/>
          <p:nvPr/>
        </p:nvCxnSpPr>
        <p:spPr>
          <a:xfrm rot="10800000">
            <a:off x="5465382" y="42341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E58675-906F-494D-97FC-488B50A06778}"/>
              </a:ext>
            </a:extLst>
          </p:cNvPr>
          <p:cNvCxnSpPr/>
          <p:nvPr/>
        </p:nvCxnSpPr>
        <p:spPr>
          <a:xfrm rot="10800000">
            <a:off x="5465382" y="41510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0F13750-09FF-6B4A-9283-6D76A0B69E6E}"/>
              </a:ext>
            </a:extLst>
          </p:cNvPr>
          <p:cNvCxnSpPr/>
          <p:nvPr/>
        </p:nvCxnSpPr>
        <p:spPr>
          <a:xfrm rot="10800000">
            <a:off x="6329790" y="423417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855D7AC-3632-5E4A-AAF6-9FB47DE80D02}"/>
              </a:ext>
            </a:extLst>
          </p:cNvPr>
          <p:cNvCxnSpPr/>
          <p:nvPr/>
        </p:nvCxnSpPr>
        <p:spPr>
          <a:xfrm rot="10800000">
            <a:off x="6331291" y="415104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22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  <a:p>
            <a:pPr lvl="3"/>
            <a:r>
              <a:rPr lang="en-US" sz="2000" dirty="0"/>
              <a:t>UMI- unique molecular identifier: a short random set of nucleotides that distinguish unique genomic reads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153"/>
          <a:stretch/>
        </p:blipFill>
        <p:spPr>
          <a:xfrm>
            <a:off x="10995202" y="717783"/>
            <a:ext cx="1084735" cy="53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Size selection bias can be mitigated in several ways</a:t>
            </a:r>
          </a:p>
          <a:p>
            <a:pPr lvl="2"/>
            <a:r>
              <a:rPr lang="en-US" sz="2800" dirty="0"/>
              <a:t>Using an automated instrument like a Pippin prep</a:t>
            </a:r>
          </a:p>
          <a:p>
            <a:pPr lvl="2"/>
            <a:r>
              <a:rPr lang="en-US" sz="2800" dirty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selection</a:t>
            </a:r>
          </a:p>
          <a:p>
            <a:pPr lvl="2"/>
            <a:r>
              <a:rPr lang="en-US" sz="2800" dirty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"/>
          <a:stretch/>
        </p:blipFill>
        <p:spPr>
          <a:xfrm>
            <a:off x="10995202" y="717783"/>
            <a:ext cx="1084735" cy="6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and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9" y="727600"/>
            <a:ext cx="8899939" cy="610257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Ref.Ex</a:t>
            </a:r>
            <a:r>
              <a:rPr lang="en-US" dirty="0"/>
              <a:t> is in your $PATH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 more assignments on GitHub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come to class prepared to discuss the required readings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-19583"/>
          <a:stretch/>
        </p:blipFill>
        <p:spPr>
          <a:xfrm>
            <a:off x="10995202" y="717784"/>
            <a:ext cx="1084735" cy="731303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369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8906</TotalTime>
  <Words>2702</Words>
  <Application>Microsoft Macintosh PowerPoint</Application>
  <PresentationFormat>Widescreen</PresentationFormat>
  <Paragraphs>618</Paragraphs>
  <Slides>79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Class logistics</vt:lpstr>
      <vt:lpstr>Population Genomics for non-model organisms</vt:lpstr>
      <vt:lpstr>Population Genomics for non-model organisms</vt:lpstr>
      <vt:lpstr>Population Genomics for non-model organisms</vt:lpstr>
      <vt:lpstr>Population Genomics for non-model organisms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  <vt:lpstr>Exercises and 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 Jr.</cp:lastModifiedBy>
  <cp:revision>283</cp:revision>
  <dcterms:created xsi:type="dcterms:W3CDTF">2016-02-27T11:20:31Z</dcterms:created>
  <dcterms:modified xsi:type="dcterms:W3CDTF">2023-04-05T15:52:22Z</dcterms:modified>
</cp:coreProperties>
</file>